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7" r:id="rId18"/>
    <p:sldId id="278" r:id="rId19"/>
    <p:sldId id="279" r:id="rId20"/>
    <p:sldId id="282" r:id="rId21"/>
    <p:sldId id="283" r:id="rId22"/>
    <p:sldId id="284" r:id="rId23"/>
    <p:sldId id="275" r:id="rId24"/>
    <p:sldId id="281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40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3061-F2B2-433F-89A2-4DF71F4F01EA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553BA-4B8B-4A05-B89F-BAB1A5948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45720" algn="ctr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Calibri"/>
              </a:rPr>
              <a:t>10,1</a:t>
            </a:r>
            <a:endParaRPr lang="ru-RU" sz="1200" b="0" i="0" u="none" strike="noStrike" dirty="0">
              <a:latin typeface="Arial"/>
            </a:endParaRPr>
          </a:p>
          <a:p>
            <a:pPr marL="0" algn="ctr" rtl="0" eaLnBrk="1" fontAlgn="ctr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Calibri"/>
              </a:rPr>
              <a:t>0</a:t>
            </a:r>
            <a:endParaRPr lang="ru-RU" sz="1200" b="0" i="0" u="none" strike="noStrike" dirty="0">
              <a:latin typeface="Arial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Calibri"/>
              </a:rPr>
              <a:t>9,3</a:t>
            </a:r>
            <a:endParaRPr lang="ru-RU" sz="1200" b="0" i="0" u="none" strike="noStrike" dirty="0">
              <a:latin typeface="Arial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200" b="0" i="0" u="none" strike="noStrike" kern="1200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algn="ctr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>
                <a:solidFill>
                  <a:schemeClr val="tx1"/>
                </a:solidFill>
                <a:latin typeface="Times New Roman"/>
                <a:ea typeface="Calibri"/>
              </a:rPr>
              <a:t>61,6</a:t>
            </a:r>
            <a:endParaRPr lang="ru-RU" sz="1200" b="0" i="0" u="none" strike="noStrike" dirty="0">
              <a:latin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553BA-4B8B-4A05-B89F-BAB1A594834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553BA-4B8B-4A05-B89F-BAB1A5948341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96851"/>
            <a:ext cx="7772400" cy="2664297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chemeClr val="tx1"/>
                </a:solidFill>
                <a:effectLst/>
              </a:rPr>
            </a:br>
            <a:br>
              <a:rPr lang="ru-RU" sz="3200" b="1" dirty="0">
                <a:solidFill>
                  <a:schemeClr val="tx1"/>
                </a:solidFill>
                <a:effectLst/>
              </a:rPr>
            </a:br>
            <a:br>
              <a:rPr lang="ru-RU" sz="3200" b="1" dirty="0">
                <a:solidFill>
                  <a:schemeClr val="tx1"/>
                </a:solidFill>
                <a:effectLst/>
              </a:rPr>
            </a:br>
            <a:br>
              <a:rPr lang="ru-RU" sz="2800" b="1" dirty="0">
                <a:solidFill>
                  <a:schemeClr val="tx1"/>
                </a:solidFill>
                <a:effectLst/>
              </a:rPr>
            </a:br>
            <a:br>
              <a:rPr lang="ru-RU" sz="2800" b="1" dirty="0">
                <a:solidFill>
                  <a:schemeClr val="tx1"/>
                </a:solidFill>
                <a:effectLst/>
              </a:rPr>
            </a:br>
            <a:br>
              <a:rPr lang="ru-RU" sz="2800" b="1" dirty="0">
                <a:solidFill>
                  <a:schemeClr val="tx1"/>
                </a:solidFill>
                <a:effectLst/>
              </a:rPr>
            </a:br>
            <a:br>
              <a:rPr lang="ru-RU" sz="2800" b="1" dirty="0">
                <a:effectLst/>
              </a:rPr>
            </a:br>
            <a:br>
              <a:rPr lang="ru-RU" sz="2800" b="1" dirty="0">
                <a:effectLst/>
              </a:rPr>
            </a:br>
            <a:r>
              <a:rPr lang="ru-RU" sz="2800" b="1" dirty="0">
                <a:effectLst/>
              </a:rPr>
              <a:t>ИСПОЛЬЗОВАНИЕ РЕЗУЛЬТАТОВ                          ЕГЭ-2021  В РАБОТЕ УЧИТЕЛЯ ХИМИИ В КОНТЕКСТЕ РАЗВИТИЯ РЕГИОНАЛЬНОЙ СИСТЕМЫ ОЦЕНКИ КАЧЕСТВА ОБРАЗОВАНИЯ ПО ПРЕДМЕТУ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ХИМИЯ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32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3882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1.Составляют правильно уравнения химических реакций.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2.Химические свойства основных классов неорганических соединений.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Правильно расставляют коэффициенты.</a:t>
            </a:r>
          </a:p>
        </p:txBody>
      </p:sp>
    </p:spTree>
    <p:extLst>
      <p:ext uri="{BB962C8B-B14F-4D97-AF65-F5344CB8AC3E}">
        <p14:creationId xmlns:p14="http://schemas.microsoft.com/office/powerpoint/2010/main" val="361283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33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05613"/>
              </p:ext>
            </p:extLst>
          </p:nvPr>
        </p:nvGraphicFramePr>
        <p:xfrm>
          <a:off x="467544" y="1916832"/>
          <a:ext cx="8424937" cy="4639496"/>
        </p:xfrm>
        <a:graphic>
          <a:graphicData uri="http://schemas.openxmlformats.org/drawingml/2006/table">
            <a:tbl>
              <a:tblPr/>
              <a:tblGrid>
                <a:gridCol w="14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6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  <a:p>
                      <a:endParaRPr lang="ru-RU" dirty="0"/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7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Реакции, подтверждающие взаимосвязь органических соединений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0,93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,7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535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1.Не знают химические свойства и получение азотсодержащих соединений.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2.Не знают реакции получения  солей органических веществ.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3.Ошибки при расстановке коэффициентов в ОВР.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4.Не знают свойства многоатомных спиртов.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5.Ошибки в реакциях взаимодействия цинка с галогенпроизводными, в реакции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Вюрца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Ошибки в записи структурных формул.</a:t>
            </a:r>
          </a:p>
        </p:txBody>
      </p:sp>
    </p:spTree>
    <p:extLst>
      <p:ext uri="{BB962C8B-B14F-4D97-AF65-F5344CB8AC3E}">
        <p14:creationId xmlns:p14="http://schemas.microsoft.com/office/powerpoint/2010/main" val="231079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33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38827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1.Знают свойства и генетическую взаимосвязь органических веществ.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65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34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166645"/>
              </p:ext>
            </p:extLst>
          </p:nvPr>
        </p:nvGraphicFramePr>
        <p:xfrm>
          <a:off x="251520" y="1772816"/>
          <a:ext cx="8352928" cy="4458181"/>
        </p:xfrm>
        <a:graphic>
          <a:graphicData uri="http://schemas.openxmlformats.org/drawingml/2006/table">
            <a:tbl>
              <a:tblPr/>
              <a:tblGrid>
                <a:gridCol w="14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  <a:p>
                      <a:endParaRPr lang="ru-RU" dirty="0"/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Расчёты с использованием понятия «массовая доля вещества в растворе».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,4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57,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76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1.Недостаточно отработана последовательность действий при решении задачи.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2.Трудности в установлении логической цепочки.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3.Получение кислых солей.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4.Расчет массы конечного раствора.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5.Испытывают трудности в определении количественного состава смеси вещества (по информации о массовой доле химического элемента). </a:t>
            </a:r>
          </a:p>
        </p:txBody>
      </p:sp>
    </p:spTree>
    <p:extLst>
      <p:ext uri="{BB962C8B-B14F-4D97-AF65-F5344CB8AC3E}">
        <p14:creationId xmlns:p14="http://schemas.microsoft.com/office/powerpoint/2010/main" val="826245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34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388276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1.Правильно составляют уравнения химических реакций исходя из условия задачи.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2.Правильно рассчитывают количество вещества.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3.Правильно проводят расчеты по химическим уравнениям.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9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35</a:t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20369"/>
              </p:ext>
            </p:extLst>
          </p:nvPr>
        </p:nvGraphicFramePr>
        <p:xfrm>
          <a:off x="467544" y="1700808"/>
          <a:ext cx="8352928" cy="4458181"/>
        </p:xfrm>
        <a:graphic>
          <a:graphicData uri="http://schemas.openxmlformats.org/drawingml/2006/table">
            <a:tbl>
              <a:tblPr/>
              <a:tblGrid>
                <a:gridCol w="14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3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2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  <a:p>
                      <a:endParaRPr lang="ru-RU" dirty="0"/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5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Установление молекулярной и структурной формулы вещества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02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,7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76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1.Не могут по молекулярной формуле составить структурную.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2.Удваивают и утраивают индексы в молекулярной формуле.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Ошибки в составлении структурных формул азотсодержащих соединений.</a:t>
            </a:r>
          </a:p>
        </p:txBody>
      </p:sp>
    </p:spTree>
    <p:extLst>
      <p:ext uri="{BB962C8B-B14F-4D97-AF65-F5344CB8AC3E}">
        <p14:creationId xmlns:p14="http://schemas.microsoft.com/office/powerpoint/2010/main" val="826245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35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38827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Правильно находят молекулярную формулу.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9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30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14463"/>
              </p:ext>
            </p:extLst>
          </p:nvPr>
        </p:nvGraphicFramePr>
        <p:xfrm>
          <a:off x="395536" y="1988840"/>
          <a:ext cx="8352927" cy="4356573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1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1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83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8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Реакции окислительно-восстановительные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,0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87,04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329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24518"/>
              </p:ext>
            </p:extLst>
          </p:nvPr>
        </p:nvGraphicFramePr>
        <p:xfrm>
          <a:off x="611560" y="1916832"/>
          <a:ext cx="8280920" cy="3960441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41757391"/>
                    </a:ext>
                  </a:extLst>
                </a:gridCol>
              </a:tblGrid>
              <a:tr h="2475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Обозначение</a:t>
                      </a:r>
                    </a:p>
                    <a:p>
                      <a:pPr marL="71755" indent="425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задания</a:t>
                      </a:r>
                    </a:p>
                    <a:p>
                      <a:pPr marL="71755" indent="425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 работе</a:t>
                      </a: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indent="42545"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indent="4254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Проверяемые элементы содержания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Средний % выполнения по региону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indent="42545"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6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</a:p>
                  </a:txBody>
                  <a:tcPr marL="21836" marR="218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Степень окисления химического элемента, окислитель, восстановитель, электронный баланс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26,8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23,77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36,30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Реакции ионного обмена, молекулярное, полное, сокращенное ионные уравнения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46,2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1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54,9</a:t>
                      </a:r>
                    </a:p>
                  </a:txBody>
                  <a:tcPr marL="21836" marR="218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30,12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51,42</a:t>
                      </a:r>
                    </a:p>
                  </a:txBody>
                  <a:tcPr marL="21836" marR="218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410282"/>
            <a:ext cx="874846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28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успешности выполнения заданий </a:t>
            </a:r>
          </a:p>
          <a:p>
            <a:pPr marL="0" marR="0" lvl="0" indent="428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развернутым ответом за последние 4 года: 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2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215711"/>
              </p:ext>
            </p:extLst>
          </p:nvPr>
        </p:nvGraphicFramePr>
        <p:xfrm>
          <a:off x="395536" y="476672"/>
          <a:ext cx="8280920" cy="5328592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946136860"/>
                    </a:ext>
                  </a:extLst>
                </a:gridCol>
              </a:tblGrid>
              <a:tr h="2283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Характерные химические свойства неорганических веществ различных классов, генетическая связь неорганических веществ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27,46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23,04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4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Характерные химические свойства органических веществ различных классов, генетическая связь органических веществ, механизмы реакций в органической химии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23,2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22,2</a:t>
                      </a:r>
                    </a:p>
                  </a:txBody>
                  <a:tcPr marL="58615" marR="586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44,09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36,84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57169"/>
              </p:ext>
            </p:extLst>
          </p:nvPr>
        </p:nvGraphicFramePr>
        <p:xfrm>
          <a:off x="683567" y="692696"/>
          <a:ext cx="7992889" cy="5256584"/>
        </p:xfrm>
        <a:graphic>
          <a:graphicData uri="http://schemas.openxmlformats.org/drawingml/2006/table">
            <a:tbl>
              <a:tblPr/>
              <a:tblGrid>
                <a:gridCol w="57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06827918"/>
                    </a:ext>
                  </a:extLst>
                </a:gridCol>
              </a:tblGrid>
              <a:tr h="2409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Количественные отношения в химии: количества вещества, молярная масса, молярный объем, массовая доля вещества в растворе и в смеси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16,00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13,73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Общая и молекулярная формулы веществ данного класса, структурные формулы органических веществ, химические свойства органических веществ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21,42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26,59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результатам работы предметной комиссии  на основе выявленных типичных затруднений и ошибок по химии были сформулированы следующие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подготовке к решению заданий с развернутым ответом: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29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1.Обратить внимание на изучение свойств веществ в зависимости от среды.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2.Обратить внимание на прогнозирование продуктов в окислительно-восстановительных реакциях. Изучать подробнее свойства важнейших окислителей и восстановителей.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3.Обратить внимание на записи степени окисления.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30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1.Обратить внимание на составление сокращенных ионных уравнений.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2.Обратить внимание на записи степени окисления и заряда иона.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3.Внимательно читать текст задания и обращать внимание на условия и признаки  протекания реакции ионного обмена ( цвета растворов, осадков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4.Обратить внимание на реакции ионного обмена с участием кислых солей.</a:t>
            </a:r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908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484784"/>
            <a:ext cx="806489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31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1.Обратить внимание на генетическую взаимосвязь неорганических веществ, реакции с концентрированными азотной и серной кислотами, реакции совместного гидролиза, реакции сплавления солей 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амфотерными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оксидами.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Больше уделять внимания тривиальным названиям соединений.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№ 32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Обратить внимание на запись структурных формул ароматических веществ.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Обратить внимание на генетическую взаимосвязь органических веществ.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Обратить  внимание на ОВР с участием органических веществ.</a:t>
            </a:r>
          </a:p>
          <a:p>
            <a:r>
              <a:rPr lang="ru-RU" sz="2400" dirty="0"/>
              <a:t> 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765947"/>
            <a:ext cx="835292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№33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1.Обратить внимание на решение задач на смеси веществ с указанием массовой доли элемента в смеси.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2.Внимательно читать условие задачи, обращать внимание на то, что вещества могут не полностью прореагировать, находиться изначально в избытке и недостатке.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34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1.Необходимо проводить внимательный анализ условий задачи, что позволит правильно составить структурную формулу органического соединения.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2.Уделить внимание решению задач на вывод формулы азотсодержащих соединений.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1277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55576" y="1584130"/>
            <a:ext cx="74562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1.Выбирают вещества, которые не реагируют.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Выбирают вещества, которые не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соответствуют условию задания.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050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30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1333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1.Определяют степень окисления.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Определяют восстановитель и окислитель.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3.Правильно составляют электронный баланс.</a:t>
            </a:r>
          </a:p>
        </p:txBody>
      </p:sp>
    </p:spTree>
    <p:extLst>
      <p:ext uri="{BB962C8B-B14F-4D97-AF65-F5344CB8AC3E}">
        <p14:creationId xmlns:p14="http://schemas.microsoft.com/office/powerpoint/2010/main" val="102625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31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14582"/>
              </p:ext>
            </p:extLst>
          </p:nvPr>
        </p:nvGraphicFramePr>
        <p:xfrm>
          <a:off x="251521" y="1988840"/>
          <a:ext cx="8712967" cy="4470989"/>
        </p:xfrm>
        <a:graphic>
          <a:graphicData uri="http://schemas.openxmlformats.org/drawingml/2006/table">
            <a:tbl>
              <a:tblPr/>
              <a:tblGrid>
                <a:gridCol w="1577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8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06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Реакции ионного обмена.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,5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31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799288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1.Не знают свойства кислых солей.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2.Невнимательно читают задание и игнорируют условия задания (видимые признаки).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3.Не знают цвета растворов и осадков.</a:t>
            </a:r>
          </a:p>
        </p:txBody>
      </p:sp>
    </p:spTree>
    <p:extLst>
      <p:ext uri="{BB962C8B-B14F-4D97-AF65-F5344CB8AC3E}">
        <p14:creationId xmlns:p14="http://schemas.microsoft.com/office/powerpoint/2010/main" val="327178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31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Успешно освоенные элементы содержания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6505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1.Составляют правильно полное и сокращенное ионное уравнение.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Расставляют правильно коэффициенты в ионном уравнении.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53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141156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32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small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Анализ  результатов выполнения заданий с развернутым ответом</a:t>
            </a:r>
            <a:endParaRPr lang="ru-RU" sz="270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99837"/>
              </p:ext>
            </p:extLst>
          </p:nvPr>
        </p:nvGraphicFramePr>
        <p:xfrm>
          <a:off x="395535" y="1844826"/>
          <a:ext cx="8424937" cy="4639496"/>
        </p:xfrm>
        <a:graphic>
          <a:graphicData uri="http://schemas.openxmlformats.org/drawingml/2006/table">
            <a:tbl>
              <a:tblPr/>
              <a:tblGrid>
                <a:gridCol w="14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5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6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сложнос-ти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800" b="1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  по региону,  %</a:t>
                      </a:r>
                    </a:p>
                    <a:p>
                      <a:endParaRPr lang="ru-RU" dirty="0"/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не преодолевших минимальный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группе от минимального до 60 т.б.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62" marR="489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61-80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группе 81-100 т.б.</a:t>
                      </a:r>
                    </a:p>
                  </a:txBody>
                  <a:tcPr marL="48962" marR="489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7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Реакции, подтверждающие взаимосвязь различных классов неорганических веществ 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9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83671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ТИПИЧНЫЕ ОШИБКИ ВЫПУСКНИКОВ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1.Не знают свойства концентрированной серной кислоты.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2.Не знают тривиальные названия веществ (пирит).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3.Не знают реакции взаимодействия металлов с кислородом.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4.Не знают свойства комплексных солей.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5.Не знают свойства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пероксидов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6.Не знают свойства соединений хрома.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7.Совместный гидролиз.</a:t>
            </a:r>
          </a:p>
        </p:txBody>
      </p:sp>
    </p:spTree>
    <p:extLst>
      <p:ext uri="{BB962C8B-B14F-4D97-AF65-F5344CB8AC3E}">
        <p14:creationId xmlns:p14="http://schemas.microsoft.com/office/powerpoint/2010/main" val="4075131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377</TotalTime>
  <Words>1590</Words>
  <Application>Microsoft Office PowerPoint</Application>
  <PresentationFormat>Экран (4:3)</PresentationFormat>
  <Paragraphs>400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        ИСПОЛЬЗОВАНИЕ РЕЗУЛЬТАТОВ                          ЕГЭ-2021  В РАБОТЕ УЧИТЕЛЯ ХИМИИ В КОНТЕКСТЕ РАЗВИТИЯ РЕГИОНАЛЬНОЙ СИСТЕМЫ ОЦЕНКИ КАЧЕСТВА ОБРАЗОВАНИЯ ПО ПРЕДМЕТУ ХИМИЯ</vt:lpstr>
      <vt:lpstr>  Задание 30  Анализ  результатов выполнения заданий с развернутым ответом</vt:lpstr>
      <vt:lpstr>                                 Задание 30</vt:lpstr>
      <vt:lpstr> Задание 30 Успешно освоенные элементы содержания</vt:lpstr>
      <vt:lpstr>  Задание 31  Анализ  результатов выполнения заданий с развернутым ответом</vt:lpstr>
      <vt:lpstr>                                 Задание 31</vt:lpstr>
      <vt:lpstr> Задание 31 Успешно освоенные элементы содержания</vt:lpstr>
      <vt:lpstr>  Задание 32  Анализ  результатов выполнения заданий с развернутым ответом</vt:lpstr>
      <vt:lpstr>                                 Задание 32</vt:lpstr>
      <vt:lpstr> Задание 32 Успешно освоенные элементы содержания</vt:lpstr>
      <vt:lpstr>  Задание 33  Анализ  результатов выполнения заданий с развернутым ответом</vt:lpstr>
      <vt:lpstr>                                 Задание 33</vt:lpstr>
      <vt:lpstr> Задание 33 Успешно освоенные элементы содержания</vt:lpstr>
      <vt:lpstr>  Задание 34 Анализ  результатов выполнения заданий с развернутым ответом</vt:lpstr>
      <vt:lpstr>                                 Задание 34</vt:lpstr>
      <vt:lpstr> Задание 34 Успешно освоенные элементы содержания</vt:lpstr>
      <vt:lpstr>  Задание 35 Анализ  результатов выполнения заданий с развернутым ответом</vt:lpstr>
      <vt:lpstr>                                 Задание 35</vt:lpstr>
      <vt:lpstr> Задание 35 Успешно освоенные элементы содержания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ТИПИЧНЫХ ОШИБОК УЧАСТНИКОВ ЕГЭ  2017 ГОДА  ПО ХИМИИ</dc:title>
  <dc:creator>Баранова</dc:creator>
  <cp:lastModifiedBy>Баранова Надежда Владимировна</cp:lastModifiedBy>
  <cp:revision>37</cp:revision>
  <dcterms:created xsi:type="dcterms:W3CDTF">2018-02-02T06:49:41Z</dcterms:created>
  <dcterms:modified xsi:type="dcterms:W3CDTF">2022-03-24T15:34:24Z</dcterms:modified>
</cp:coreProperties>
</file>