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289" r:id="rId3"/>
    <p:sldId id="290" r:id="rId4"/>
    <p:sldId id="306" r:id="rId5"/>
    <p:sldId id="307" r:id="rId6"/>
    <p:sldId id="308" r:id="rId7"/>
    <p:sldId id="309" r:id="rId8"/>
    <p:sldId id="293" r:id="rId9"/>
    <p:sldId id="301" r:id="rId10"/>
    <p:sldId id="302" r:id="rId11"/>
    <p:sldId id="310" r:id="rId12"/>
    <p:sldId id="311" r:id="rId13"/>
    <p:sldId id="312" r:id="rId14"/>
    <p:sldId id="313" r:id="rId15"/>
    <p:sldId id="315" r:id="rId16"/>
    <p:sldId id="314" r:id="rId17"/>
    <p:sldId id="296" r:id="rId18"/>
    <p:sldId id="305" r:id="rId19"/>
    <p:sldId id="299" r:id="rId20"/>
    <p:sldId id="320" r:id="rId21"/>
    <p:sldId id="316" r:id="rId22"/>
    <p:sldId id="317" r:id="rId23"/>
    <p:sldId id="318" r:id="rId24"/>
    <p:sldId id="319" r:id="rId25"/>
    <p:sldId id="288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2174" autoAdjust="0"/>
  </p:normalViewPr>
  <p:slideViewPr>
    <p:cSldViewPr>
      <p:cViewPr varScale="1">
        <p:scale>
          <a:sx n="84" d="100"/>
          <a:sy n="84" d="100"/>
        </p:scale>
        <p:origin x="-11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3524972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в КИМ 2022года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>
            <a:normAutofit fontScale="85000" lnSpcReduction="10000"/>
          </a:bodyPr>
          <a:lstStyle/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Иванова Ирина Викторовна, </a:t>
            </a:r>
          </a:p>
          <a:p>
            <a:pPr algn="r"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директора по УВР, учитель химии МОУ СОШ № 16, председатель предметной комиссии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8"/>
            <a:ext cx="8964488" cy="79098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b="1" dirty="0" smtClean="0"/>
              <a:t>Задание 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Построение последовательности элементов с учётом закономерностей изменения свойств элементов по группам и периодам</a:t>
            </a:r>
            <a:r>
              <a:rPr lang="ru-RU" sz="2000" b="1" dirty="0" smtClean="0"/>
              <a:t> </a:t>
            </a:r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dirty="0" smtClean="0"/>
              <a:t>Расположите химические элементы</a:t>
            </a:r>
          </a:p>
          <a:p>
            <a:r>
              <a:rPr lang="ru-RU" dirty="0" smtClean="0"/>
              <a:t>1) сера                    2) хлор                              3) фосфор</a:t>
            </a:r>
          </a:p>
          <a:p>
            <a:r>
              <a:rPr lang="ru-RU" dirty="0" smtClean="0"/>
              <a:t>в порядке увеличения их </a:t>
            </a:r>
            <a:r>
              <a:rPr lang="ru-RU" dirty="0" err="1" smtClean="0"/>
              <a:t>электроотрицательности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Запишите номера элементов в соответствующем порядке.</a:t>
            </a:r>
          </a:p>
          <a:p>
            <a:r>
              <a:rPr lang="ru-RU" dirty="0" smtClean="0"/>
              <a:t>Ответ: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Задание 4.</a:t>
            </a:r>
            <a:r>
              <a:rPr lang="ru-RU" dirty="0" smtClean="0"/>
              <a:t> Установите соответствие между формулой соединения и степенью окисления азота в этом соединении: к каждой позиции, обозначенной буквой, подберите соответствующую позицию, обозначенную цифрой.</a:t>
            </a:r>
          </a:p>
          <a:p>
            <a:r>
              <a:rPr lang="ru-RU" dirty="0" smtClean="0"/>
              <a:t>ФОРМУЛА СОЕДИНЕНИЯ                                СТЕПЕНЬ ОКИСЛЕНИЯ АЗОТА</a:t>
            </a:r>
          </a:p>
          <a:p>
            <a:r>
              <a:rPr lang="ru-RU" dirty="0" smtClean="0"/>
              <a:t>А) </a:t>
            </a:r>
            <a:r>
              <a:rPr lang="en-US" dirty="0" smtClean="0"/>
              <a:t>HNO3 </a:t>
            </a:r>
            <a:r>
              <a:rPr lang="ru-RU" dirty="0" smtClean="0"/>
              <a:t>                                                                       </a:t>
            </a:r>
            <a:r>
              <a:rPr lang="en-US" dirty="0" smtClean="0"/>
              <a:t>1) +1</a:t>
            </a:r>
          </a:p>
          <a:p>
            <a:r>
              <a:rPr lang="ru-RU" dirty="0" smtClean="0"/>
              <a:t>Б) </a:t>
            </a:r>
            <a:r>
              <a:rPr lang="en-US" dirty="0" smtClean="0"/>
              <a:t>N2O</a:t>
            </a:r>
            <a:r>
              <a:rPr lang="ru-RU" dirty="0" smtClean="0"/>
              <a:t>                                                                          </a:t>
            </a:r>
            <a:r>
              <a:rPr lang="en-US" dirty="0" smtClean="0"/>
              <a:t> 2) –3</a:t>
            </a:r>
          </a:p>
          <a:p>
            <a:r>
              <a:rPr lang="ru-RU" dirty="0" smtClean="0"/>
              <a:t>В) </a:t>
            </a:r>
            <a:r>
              <a:rPr lang="en-US" dirty="0" smtClean="0"/>
              <a:t>NH3 </a:t>
            </a:r>
            <a:r>
              <a:rPr lang="ru-RU" dirty="0" smtClean="0"/>
              <a:t>                                                                          </a:t>
            </a:r>
            <a:r>
              <a:rPr lang="en-US" dirty="0" smtClean="0"/>
              <a:t>3) +3</a:t>
            </a:r>
          </a:p>
          <a:p>
            <a:r>
              <a:rPr lang="ru-RU" dirty="0" smtClean="0"/>
              <a:t>                                                                                         4) +5</a:t>
            </a:r>
          </a:p>
          <a:p>
            <a:r>
              <a:rPr lang="ru-RU" dirty="0" smtClean="0"/>
              <a:t>Запишите в таблицу выбранные цифры под соответствующими буквами..</a:t>
            </a:r>
          </a:p>
          <a:p>
            <a:r>
              <a:rPr lang="ru-RU" dirty="0" smtClean="0"/>
              <a:t>Ответ  </a:t>
            </a:r>
          </a:p>
          <a:p>
            <a:endParaRPr lang="ru-RU" dirty="0" smtClean="0"/>
          </a:p>
          <a:p>
            <a:endParaRPr lang="ru-RU" b="1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2714620"/>
          <a:ext cx="1285884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8628"/>
                <a:gridCol w="428628"/>
                <a:gridCol w="428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6116320"/>
          <a:ext cx="13334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6"/>
                <a:gridCol w="444496"/>
                <a:gridCol w="444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8"/>
            <a:ext cx="8964488" cy="784830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b="1" dirty="0" smtClean="0"/>
              <a:t>Задание 5. </a:t>
            </a:r>
            <a:r>
              <a:rPr lang="ru-RU" dirty="0" smtClean="0"/>
              <a:t>Виды химической связи.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Из предложенного перечня выберите два вещества с ионной связью.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СаО</a:t>
            </a:r>
            <a:endParaRPr lang="ru-RU" dirty="0" smtClean="0"/>
          </a:p>
          <a:p>
            <a:r>
              <a:rPr lang="ru-RU" dirty="0" smtClean="0"/>
              <a:t>2) Р</a:t>
            </a:r>
            <a:r>
              <a:rPr lang="en-US" dirty="0" smtClean="0"/>
              <a:t>Cl3</a:t>
            </a:r>
          </a:p>
          <a:p>
            <a:r>
              <a:rPr lang="en-US" dirty="0" smtClean="0"/>
              <a:t>3) Br2</a:t>
            </a:r>
          </a:p>
          <a:p>
            <a:r>
              <a:rPr lang="en-US" dirty="0" smtClean="0"/>
              <a:t>4) Li3N</a:t>
            </a:r>
          </a:p>
          <a:p>
            <a:r>
              <a:rPr lang="en-US" dirty="0" smtClean="0"/>
              <a:t>5) H2S</a:t>
            </a:r>
          </a:p>
          <a:p>
            <a:r>
              <a:rPr lang="ru-RU" dirty="0" smtClean="0"/>
              <a:t>Запишите номера выбранных ответов.</a:t>
            </a:r>
          </a:p>
          <a:p>
            <a:r>
              <a:rPr lang="ru-RU" dirty="0" smtClean="0"/>
              <a:t>Ответ:</a:t>
            </a:r>
          </a:p>
          <a:p>
            <a:endParaRPr lang="ru-RU" b="1" dirty="0" smtClean="0"/>
          </a:p>
          <a:p>
            <a:r>
              <a:rPr lang="ru-RU" b="1" dirty="0" smtClean="0"/>
              <a:t>Задание № 6</a:t>
            </a:r>
          </a:p>
          <a:p>
            <a:r>
              <a:rPr lang="ru-RU" dirty="0" smtClean="0"/>
              <a:t>Какие два утверждения верны для характеристики как магния, так</a:t>
            </a:r>
          </a:p>
          <a:p>
            <a:r>
              <a:rPr lang="ru-RU" dirty="0" smtClean="0"/>
              <a:t>и кремния?</a:t>
            </a:r>
          </a:p>
          <a:p>
            <a:r>
              <a:rPr lang="ru-RU" dirty="0" smtClean="0"/>
              <a:t>1) Электроны в атоме расположены на трёх электронных слоях.</a:t>
            </a:r>
          </a:p>
          <a:p>
            <a:r>
              <a:rPr lang="ru-RU" dirty="0" smtClean="0"/>
              <a:t>2) Соответствующее простое вещество существует в виде двухатомных</a:t>
            </a:r>
          </a:p>
          <a:p>
            <a:r>
              <a:rPr lang="ru-RU" dirty="0" smtClean="0"/>
              <a:t>молекул.</a:t>
            </a:r>
          </a:p>
          <a:p>
            <a:r>
              <a:rPr lang="ru-RU" dirty="0" smtClean="0"/>
              <a:t>3) Химический элемент относится к металлам.</a:t>
            </a:r>
          </a:p>
          <a:p>
            <a:r>
              <a:rPr lang="ru-RU" dirty="0" smtClean="0"/>
              <a:t>4) Значение </a:t>
            </a:r>
            <a:r>
              <a:rPr lang="ru-RU" dirty="0" err="1" smtClean="0"/>
              <a:t>электроотрицательности</a:t>
            </a:r>
            <a:r>
              <a:rPr lang="ru-RU" dirty="0" smtClean="0"/>
              <a:t> меньше, чем у фосфора.</a:t>
            </a:r>
          </a:p>
          <a:p>
            <a:r>
              <a:rPr lang="ru-RU" dirty="0" smtClean="0"/>
              <a:t>5) Химический элемент образует высшие оксиды с общей формулой ЭО2.</a:t>
            </a:r>
          </a:p>
          <a:p>
            <a:r>
              <a:rPr lang="ru-RU" dirty="0" smtClean="0"/>
              <a:t>Запишите номера выбранных ответов </a:t>
            </a:r>
          </a:p>
          <a:p>
            <a:endParaRPr lang="ru-RU" b="1" dirty="0" smtClean="0"/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3214686"/>
          <a:ext cx="857256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8628"/>
                <a:gridCol w="428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572000" y="6357958"/>
          <a:ext cx="10477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68"/>
                <a:gridCol w="52386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8"/>
            <a:ext cx="8964488" cy="603242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b="1" dirty="0" smtClean="0"/>
              <a:t>Задание № 7</a:t>
            </a:r>
          </a:p>
          <a:p>
            <a:r>
              <a:rPr lang="ru-RU" dirty="0" smtClean="0"/>
              <a:t>Из предложенного перечня веществ выберите кислотный оксид и основание.</a:t>
            </a:r>
          </a:p>
          <a:p>
            <a:r>
              <a:rPr lang="en-US" sz="1600" dirty="0" smtClean="0"/>
              <a:t>1) CO</a:t>
            </a:r>
          </a:p>
          <a:p>
            <a:r>
              <a:rPr lang="en-US" sz="1600" dirty="0" smtClean="0"/>
              <a:t>2) Mg(OH)2</a:t>
            </a:r>
          </a:p>
          <a:p>
            <a:r>
              <a:rPr lang="en-US" sz="1600" dirty="0" smtClean="0"/>
              <a:t>3) SO2</a:t>
            </a:r>
          </a:p>
          <a:p>
            <a:r>
              <a:rPr lang="en-US" sz="1600" dirty="0" smtClean="0"/>
              <a:t>4) NaClO4</a:t>
            </a:r>
          </a:p>
          <a:p>
            <a:r>
              <a:rPr lang="en-US" sz="1600" dirty="0" smtClean="0"/>
              <a:t>5) Al(OH)3</a:t>
            </a:r>
          </a:p>
          <a:p>
            <a:r>
              <a:rPr lang="ru-RU" dirty="0" smtClean="0"/>
              <a:t>Запишите в поле ответа сначала номер кислотного оксида, а затем номер</a:t>
            </a:r>
          </a:p>
          <a:p>
            <a:r>
              <a:rPr lang="ru-RU" dirty="0" smtClean="0"/>
              <a:t>основания.</a:t>
            </a:r>
          </a:p>
          <a:p>
            <a:endParaRPr lang="ru-RU" dirty="0" smtClean="0"/>
          </a:p>
          <a:p>
            <a:r>
              <a:rPr lang="ru-RU" b="1" dirty="0" smtClean="0"/>
              <a:t>Задание 8</a:t>
            </a:r>
            <a:r>
              <a:rPr lang="ru-RU" dirty="0" smtClean="0"/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Химические свойства простых веществ и оксидов(требуется осуществить выбор двух ответов из предложенных в перечне 5 вариантов (множественный выбор ответа</a:t>
            </a:r>
          </a:p>
          <a:p>
            <a:r>
              <a:rPr lang="ru-RU" dirty="0" smtClean="0"/>
              <a:t> Какие два вещества из предложенного перечня вступают в реакцию</a:t>
            </a:r>
          </a:p>
          <a:p>
            <a:r>
              <a:rPr lang="ru-RU" dirty="0" smtClean="0"/>
              <a:t>с оксидом алюминия?</a:t>
            </a:r>
          </a:p>
          <a:p>
            <a:r>
              <a:rPr lang="en-US" dirty="0" smtClean="0"/>
              <a:t>1) Cu(OH)2</a:t>
            </a:r>
          </a:p>
          <a:p>
            <a:r>
              <a:rPr lang="en-US" dirty="0" smtClean="0"/>
              <a:t>2) HNO3</a:t>
            </a:r>
          </a:p>
          <a:p>
            <a:r>
              <a:rPr lang="en-US" dirty="0" smtClean="0"/>
              <a:t>3) O2</a:t>
            </a:r>
          </a:p>
          <a:p>
            <a:r>
              <a:rPr lang="en-US" dirty="0" smtClean="0"/>
              <a:t>4) Be(OH)2</a:t>
            </a:r>
          </a:p>
          <a:p>
            <a:r>
              <a:rPr lang="en-US" dirty="0" smtClean="0"/>
              <a:t>5) Na2O</a:t>
            </a:r>
          </a:p>
          <a:p>
            <a:r>
              <a:rPr lang="ru-RU" dirty="0" smtClean="0"/>
              <a:t>                       Ответ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85918" y="3071810"/>
          <a:ext cx="857256" cy="3708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8628"/>
                <a:gridCol w="42862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00298" y="6143644"/>
          <a:ext cx="90486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430"/>
                <a:gridCol w="45243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8"/>
            <a:ext cx="8964488" cy="64633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b="1" dirty="0" smtClean="0"/>
              <a:t>Задание 9. </a:t>
            </a:r>
            <a:r>
              <a:rPr lang="ru-RU" dirty="0" smtClean="0"/>
              <a:t>Установите соответствие между реагирующими веществами</a:t>
            </a:r>
          </a:p>
          <a:p>
            <a:r>
              <a:rPr lang="ru-RU" dirty="0" smtClean="0"/>
              <a:t>и продуктами(-</a:t>
            </a:r>
            <a:r>
              <a:rPr lang="ru-RU" dirty="0" err="1" smtClean="0"/>
              <a:t>ом</a:t>
            </a:r>
            <a:r>
              <a:rPr lang="ru-RU" dirty="0" smtClean="0"/>
              <a:t>) их взаимодействия: к каждой позиции, обозначенной</a:t>
            </a:r>
          </a:p>
          <a:p>
            <a:r>
              <a:rPr lang="ru-RU" dirty="0" smtClean="0"/>
              <a:t>буквой, подберите соответствующую позицию, обозначенную цифрой.</a:t>
            </a:r>
          </a:p>
          <a:p>
            <a:r>
              <a:rPr lang="ru-RU" dirty="0" smtClean="0"/>
              <a:t>РЕАГИРУЮЩИЕ ВЕЩЕСТВА            ПРОДУКТ(Ы) ВЗАИМОДЕЙСТВИЯ</a:t>
            </a:r>
          </a:p>
          <a:p>
            <a:r>
              <a:rPr lang="ru-RU" dirty="0" smtClean="0"/>
              <a:t>А) </a:t>
            </a:r>
            <a:r>
              <a:rPr lang="en-US" dirty="0" err="1" smtClean="0"/>
              <a:t>MgO</a:t>
            </a:r>
            <a:r>
              <a:rPr lang="en-US" dirty="0" smtClean="0"/>
              <a:t> + SO3 →</a:t>
            </a:r>
            <a:r>
              <a:rPr lang="ru-RU" dirty="0" smtClean="0"/>
              <a:t>                                        </a:t>
            </a:r>
            <a:r>
              <a:rPr lang="en-US" dirty="0" smtClean="0"/>
              <a:t>1) → </a:t>
            </a:r>
            <a:r>
              <a:rPr lang="en-US" dirty="0" err="1" smtClean="0"/>
              <a:t>MgS</a:t>
            </a:r>
            <a:r>
              <a:rPr lang="ru-RU" dirty="0" smtClean="0"/>
              <a:t>О3 + </a:t>
            </a:r>
            <a:r>
              <a:rPr lang="en-US" dirty="0" smtClean="0"/>
              <a:t>H2</a:t>
            </a:r>
          </a:p>
          <a:p>
            <a:r>
              <a:rPr lang="ru-RU" dirty="0" smtClean="0"/>
              <a:t>Б) </a:t>
            </a:r>
            <a:r>
              <a:rPr lang="en-US" dirty="0" smtClean="0"/>
              <a:t>Mg(OH)2 + H2SO4 →</a:t>
            </a:r>
            <a:r>
              <a:rPr lang="ru-RU" dirty="0" smtClean="0"/>
              <a:t>                          </a:t>
            </a:r>
            <a:r>
              <a:rPr lang="en-US" dirty="0" smtClean="0"/>
              <a:t>2) → MgSO4 + H2O</a:t>
            </a:r>
          </a:p>
          <a:p>
            <a:r>
              <a:rPr lang="ru-RU" dirty="0" smtClean="0"/>
              <a:t>В) </a:t>
            </a:r>
            <a:r>
              <a:rPr lang="en-US" dirty="0" smtClean="0"/>
              <a:t>Mg + H2SO4(</a:t>
            </a:r>
            <a:r>
              <a:rPr lang="ru-RU" dirty="0" err="1" smtClean="0"/>
              <a:t>разб</a:t>
            </a:r>
            <a:r>
              <a:rPr lang="ru-RU" dirty="0" smtClean="0"/>
              <a:t>.) →                         </a:t>
            </a:r>
            <a:r>
              <a:rPr lang="en-US" dirty="0" smtClean="0"/>
              <a:t>3) → MgSO3 + H2O</a:t>
            </a:r>
          </a:p>
          <a:p>
            <a:r>
              <a:rPr lang="ru-RU" dirty="0" smtClean="0"/>
              <a:t>                                                                        </a:t>
            </a:r>
            <a:r>
              <a:rPr lang="en-US" dirty="0" smtClean="0"/>
              <a:t>4) → MgSO4 + H2</a:t>
            </a:r>
          </a:p>
          <a:p>
            <a:r>
              <a:rPr lang="ru-RU" dirty="0" smtClean="0"/>
              <a:t>                                                                        </a:t>
            </a:r>
            <a:r>
              <a:rPr lang="en-US" dirty="0" smtClean="0"/>
              <a:t>5) → MgSO4</a:t>
            </a:r>
          </a:p>
          <a:p>
            <a:endParaRPr lang="ru-RU" b="1" dirty="0" smtClean="0"/>
          </a:p>
          <a:p>
            <a:r>
              <a:rPr lang="ru-RU" dirty="0" smtClean="0"/>
              <a:t>Ответ</a:t>
            </a:r>
          </a:p>
          <a:p>
            <a:r>
              <a:rPr lang="ru-RU" b="1" dirty="0" smtClean="0"/>
              <a:t>Задание 10 </a:t>
            </a:r>
            <a:r>
              <a:rPr lang="ru-RU" dirty="0" smtClean="0"/>
              <a:t>Установите соответствие между формулой вещества и реагентами,</a:t>
            </a:r>
          </a:p>
          <a:p>
            <a:r>
              <a:rPr lang="ru-RU" dirty="0" smtClean="0"/>
              <a:t>с которыми это вещество может вступать в реакцию: к каждой позиции,</a:t>
            </a:r>
          </a:p>
          <a:p>
            <a:r>
              <a:rPr lang="ru-RU" dirty="0" smtClean="0"/>
              <a:t>обозначенной буквой, подберите соответствующую позицию, обозначенную</a:t>
            </a:r>
          </a:p>
          <a:p>
            <a:r>
              <a:rPr lang="ru-RU" dirty="0" smtClean="0"/>
              <a:t>цифрой.</a:t>
            </a:r>
          </a:p>
          <a:p>
            <a:r>
              <a:rPr lang="ru-RU" dirty="0" smtClean="0"/>
              <a:t>ФОРМУЛА ВЕЩЕСТВА                                                                           РЕАГЕНТЫ</a:t>
            </a:r>
          </a:p>
          <a:p>
            <a:r>
              <a:rPr lang="ru-RU" dirty="0" smtClean="0"/>
              <a:t>А) </a:t>
            </a:r>
            <a:r>
              <a:rPr lang="en-US" dirty="0" smtClean="0"/>
              <a:t>C</a:t>
            </a:r>
            <a:r>
              <a:rPr lang="ru-RU" dirty="0" smtClean="0"/>
              <a:t>                                                                                                    </a:t>
            </a:r>
            <a:r>
              <a:rPr lang="en-US" dirty="0" smtClean="0"/>
              <a:t>1) Cl2, H2SO4 (</a:t>
            </a:r>
            <a:r>
              <a:rPr lang="ru-RU" dirty="0" err="1" smtClean="0"/>
              <a:t>конц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Б) </a:t>
            </a:r>
            <a:r>
              <a:rPr lang="en-US" dirty="0" smtClean="0"/>
              <a:t>Al2O3</a:t>
            </a:r>
            <a:r>
              <a:rPr lang="ru-RU" dirty="0" smtClean="0"/>
              <a:t>                                                                                           </a:t>
            </a:r>
            <a:r>
              <a:rPr lang="en-US" dirty="0" smtClean="0"/>
              <a:t>2) Mg, AgNO3 (</a:t>
            </a:r>
            <a:r>
              <a:rPr lang="ru-RU" dirty="0" err="1" smtClean="0"/>
              <a:t>р-р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 ) </a:t>
            </a:r>
            <a:r>
              <a:rPr lang="en-US" dirty="0" smtClean="0"/>
              <a:t>CuCl2</a:t>
            </a:r>
            <a:r>
              <a:rPr lang="ru-RU" dirty="0" smtClean="0"/>
              <a:t>                                                                                           </a:t>
            </a:r>
            <a:r>
              <a:rPr lang="en-US" dirty="0" smtClean="0"/>
              <a:t>3) KOH, </a:t>
            </a:r>
            <a:r>
              <a:rPr lang="en-US" dirty="0" err="1" smtClean="0"/>
              <a:t>HCl</a:t>
            </a:r>
            <a:r>
              <a:rPr lang="en-US" dirty="0" smtClean="0"/>
              <a:t> (</a:t>
            </a:r>
            <a:r>
              <a:rPr lang="ru-RU" dirty="0" err="1" smtClean="0"/>
              <a:t>р-р</a:t>
            </a:r>
            <a:r>
              <a:rPr lang="ru-RU" dirty="0" smtClean="0"/>
              <a:t>)</a:t>
            </a:r>
          </a:p>
          <a:p>
            <a:r>
              <a:rPr lang="ru-RU" dirty="0" smtClean="0"/>
              <a:t>   Ответ                                                                                               </a:t>
            </a:r>
            <a:r>
              <a:rPr lang="en-US" dirty="0" smtClean="0"/>
              <a:t>4 ) N2, K2SO4 (</a:t>
            </a:r>
            <a:r>
              <a:rPr lang="ru-RU" dirty="0" err="1" smtClean="0"/>
              <a:t>р-р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00100" y="3214686"/>
          <a:ext cx="13334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6"/>
                <a:gridCol w="444496"/>
                <a:gridCol w="444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6116320"/>
          <a:ext cx="13334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6"/>
                <a:gridCol w="444496"/>
                <a:gridCol w="444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8"/>
            <a:ext cx="8964488" cy="72943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b="1" dirty="0" smtClean="0"/>
              <a:t>Задание 11 </a:t>
            </a:r>
            <a:r>
              <a:rPr lang="ru-RU" dirty="0" smtClean="0"/>
              <a:t>Из предложенного перечня выберите две пары веществ, между которыми протекает реакция замещения.</a:t>
            </a:r>
          </a:p>
          <a:p>
            <a:r>
              <a:rPr lang="ru-RU" dirty="0" smtClean="0"/>
              <a:t>1) железо и нитрат серебра</a:t>
            </a:r>
          </a:p>
          <a:p>
            <a:r>
              <a:rPr lang="ru-RU" dirty="0" smtClean="0"/>
              <a:t>2) оксид серы(VI) и оксид железа(III)</a:t>
            </a:r>
          </a:p>
          <a:p>
            <a:r>
              <a:rPr lang="ru-RU" dirty="0" smtClean="0"/>
              <a:t>3) оксид меди(II) и соляная кислота</a:t>
            </a:r>
          </a:p>
          <a:p>
            <a:r>
              <a:rPr lang="ru-RU" dirty="0" smtClean="0"/>
              <a:t>4) алюминий и хлор</a:t>
            </a:r>
          </a:p>
          <a:p>
            <a:r>
              <a:rPr lang="ru-RU" dirty="0" smtClean="0"/>
              <a:t>5) натрий и вода</a:t>
            </a:r>
          </a:p>
          <a:p>
            <a:r>
              <a:rPr lang="ru-RU" dirty="0" smtClean="0"/>
              <a:t>Запишите номера выбранных ответов.</a:t>
            </a:r>
          </a:p>
          <a:p>
            <a:endParaRPr lang="ru-RU" b="1" dirty="0" smtClean="0"/>
          </a:p>
          <a:p>
            <a:r>
              <a:rPr lang="ru-RU" b="1" dirty="0" smtClean="0"/>
              <a:t>Задание 12</a:t>
            </a:r>
            <a:r>
              <a:rPr lang="ru-RU" dirty="0" smtClean="0"/>
              <a:t>. Установите соответствие между реагирующими веществами и признаком протекающей между ними реакции: к каждой позиции, обозначенной буквой, подберите соответствующую позицию, обозначенную цифрой.</a:t>
            </a:r>
          </a:p>
          <a:p>
            <a:r>
              <a:rPr lang="ru-RU" dirty="0" smtClean="0"/>
              <a:t>РЕАГИРУЮЩИЕ ВЕЩЕСТВА                                          ПРИЗНАК РЕАКЦИИ</a:t>
            </a:r>
          </a:p>
          <a:p>
            <a:r>
              <a:rPr lang="ru-RU" dirty="0" smtClean="0"/>
              <a:t>А) FeCl3 (</a:t>
            </a:r>
            <a:r>
              <a:rPr lang="ru-RU" dirty="0" err="1" smtClean="0"/>
              <a:t>р-р</a:t>
            </a:r>
            <a:r>
              <a:rPr lang="ru-RU" dirty="0" smtClean="0"/>
              <a:t>) и </a:t>
            </a:r>
            <a:r>
              <a:rPr lang="ru-RU" dirty="0" err="1" smtClean="0"/>
              <a:t>NaOH</a:t>
            </a:r>
            <a:r>
              <a:rPr lang="ru-RU" dirty="0" smtClean="0"/>
              <a:t> (</a:t>
            </a:r>
            <a:r>
              <a:rPr lang="ru-RU" dirty="0" err="1" smtClean="0"/>
              <a:t>р-р</a:t>
            </a:r>
            <a:r>
              <a:rPr lang="ru-RU" dirty="0" smtClean="0"/>
              <a:t>)                                     1) выпадение белого осадка</a:t>
            </a:r>
          </a:p>
          <a:p>
            <a:r>
              <a:rPr lang="ru-RU" dirty="0" smtClean="0"/>
              <a:t>Б) </a:t>
            </a:r>
            <a:r>
              <a:rPr lang="en-US" dirty="0" smtClean="0"/>
              <a:t>FeSO4 (</a:t>
            </a:r>
            <a:r>
              <a:rPr lang="ru-RU" dirty="0" err="1" smtClean="0"/>
              <a:t>р-р</a:t>
            </a:r>
            <a:r>
              <a:rPr lang="ru-RU" dirty="0" smtClean="0"/>
              <a:t>) и </a:t>
            </a:r>
            <a:r>
              <a:rPr lang="en-US" dirty="0" err="1" smtClean="0"/>
              <a:t>Ba</a:t>
            </a:r>
            <a:r>
              <a:rPr lang="en-US" dirty="0" smtClean="0"/>
              <a:t>(NO3)2 (</a:t>
            </a:r>
            <a:r>
              <a:rPr lang="ru-RU" dirty="0" err="1" smtClean="0"/>
              <a:t>р-р</a:t>
            </a:r>
            <a:r>
              <a:rPr lang="ru-RU" dirty="0" smtClean="0"/>
              <a:t>)                            2) выпадение бурого осадка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FeS</a:t>
            </a:r>
            <a:r>
              <a:rPr lang="ru-RU" dirty="0" smtClean="0"/>
              <a:t> и H2SO4 (</a:t>
            </a:r>
            <a:r>
              <a:rPr lang="ru-RU" dirty="0" err="1" smtClean="0"/>
              <a:t>р-р</a:t>
            </a:r>
            <a:r>
              <a:rPr lang="ru-RU" dirty="0" smtClean="0"/>
              <a:t>)                                                3) выпадение серо-зелёного осадка</a:t>
            </a:r>
          </a:p>
          <a:p>
            <a:r>
              <a:rPr lang="ru-RU" dirty="0" smtClean="0"/>
              <a:t>                                                                                        4) выделение газа</a:t>
            </a:r>
          </a:p>
          <a:p>
            <a:r>
              <a:rPr lang="ru-RU" b="1" dirty="0" smtClean="0"/>
              <a:t>Ответ </a:t>
            </a:r>
          </a:p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6314" y="2714620"/>
          <a:ext cx="88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6"/>
                <a:gridCol w="44449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4" y="6000768"/>
          <a:ext cx="15478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34"/>
                <a:gridCol w="515934"/>
                <a:gridCol w="51593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8"/>
            <a:ext cx="8964488" cy="61863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b="1" dirty="0" smtClean="0"/>
              <a:t>Задание 13 </a:t>
            </a:r>
            <a:r>
              <a:rPr lang="ru-RU" dirty="0" smtClean="0"/>
              <a:t>Выберите два вещества, при полной диссоциации 1 моль которых образуется 2 моль анионов.</a:t>
            </a:r>
          </a:p>
          <a:p>
            <a:r>
              <a:rPr lang="ru-RU" dirty="0" smtClean="0"/>
              <a:t>1) нитрат магния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гидроксид</a:t>
            </a:r>
            <a:r>
              <a:rPr lang="ru-RU" dirty="0" smtClean="0"/>
              <a:t> бария</a:t>
            </a:r>
          </a:p>
          <a:p>
            <a:r>
              <a:rPr lang="ru-RU" dirty="0" smtClean="0"/>
              <a:t>3) хлорид натрия</a:t>
            </a:r>
          </a:p>
          <a:p>
            <a:r>
              <a:rPr lang="ru-RU" dirty="0" smtClean="0"/>
              <a:t>4) фосфат калия</a:t>
            </a:r>
          </a:p>
          <a:p>
            <a:r>
              <a:rPr lang="ru-RU" dirty="0" smtClean="0"/>
              <a:t>5) сульфат натрия</a:t>
            </a:r>
          </a:p>
          <a:p>
            <a:r>
              <a:rPr lang="ru-RU" dirty="0" smtClean="0"/>
              <a:t>Запишите номера выбранных ответов.</a:t>
            </a:r>
          </a:p>
          <a:p>
            <a:endParaRPr lang="ru-RU" b="1" dirty="0" smtClean="0"/>
          </a:p>
          <a:p>
            <a:r>
              <a:rPr lang="ru-RU" b="1" dirty="0" smtClean="0"/>
              <a:t>Задание 14 </a:t>
            </a:r>
            <a:r>
              <a:rPr lang="ru-RU" dirty="0" smtClean="0"/>
              <a:t>Выберите два исходных вещества, взаимодействию которых соответствует сокращённое ионное уравнение реакции</a:t>
            </a:r>
          </a:p>
          <a:p>
            <a:r>
              <a:rPr lang="en-US" dirty="0" smtClean="0"/>
              <a:t>Ca</a:t>
            </a:r>
            <a:r>
              <a:rPr lang="en-US" baseline="30000" dirty="0" smtClean="0"/>
              <a:t>2+ </a:t>
            </a:r>
            <a:r>
              <a:rPr lang="en-US" dirty="0" smtClean="0"/>
              <a:t>+ S</a:t>
            </a:r>
            <a:r>
              <a:rPr lang="ru-RU" dirty="0" smtClean="0"/>
              <a:t>О3 </a:t>
            </a:r>
            <a:r>
              <a:rPr lang="ru-RU" baseline="30000" dirty="0" smtClean="0"/>
              <a:t>2– </a:t>
            </a:r>
            <a:r>
              <a:rPr lang="ru-RU" dirty="0" smtClean="0"/>
              <a:t>= </a:t>
            </a:r>
            <a:r>
              <a:rPr lang="ru-RU" dirty="0" err="1" smtClean="0"/>
              <a:t>Са</a:t>
            </a:r>
            <a:r>
              <a:rPr lang="en-US" dirty="0" smtClean="0"/>
              <a:t>S</a:t>
            </a:r>
            <a:r>
              <a:rPr lang="ru-RU" dirty="0" smtClean="0"/>
              <a:t>О3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СаО</a:t>
            </a:r>
            <a:endParaRPr lang="ru-RU" dirty="0" smtClean="0"/>
          </a:p>
          <a:p>
            <a:r>
              <a:rPr lang="en-US" dirty="0" smtClean="0"/>
              <a:t>2) Ca</a:t>
            </a:r>
          </a:p>
          <a:p>
            <a:r>
              <a:rPr lang="en-US" dirty="0" smtClean="0"/>
              <a:t>3) CaCl2</a:t>
            </a:r>
          </a:p>
          <a:p>
            <a:r>
              <a:rPr lang="en-US" dirty="0" smtClean="0"/>
              <a:t>4) K2SO3</a:t>
            </a:r>
          </a:p>
          <a:p>
            <a:r>
              <a:rPr lang="ru-RU" dirty="0" smtClean="0"/>
              <a:t>5) Н2</a:t>
            </a:r>
            <a:r>
              <a:rPr lang="en-US" dirty="0" smtClean="0"/>
              <a:t>SO3</a:t>
            </a:r>
          </a:p>
          <a:p>
            <a:r>
              <a:rPr lang="en-US" dirty="0" smtClean="0"/>
              <a:t>6) SO2</a:t>
            </a:r>
          </a:p>
          <a:p>
            <a:r>
              <a:rPr lang="ru-RU" b="1" dirty="0" smtClean="0"/>
              <a:t>Ответ 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86314" y="2714620"/>
          <a:ext cx="8889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6"/>
                <a:gridCol w="444496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857356" y="5643578"/>
          <a:ext cx="103186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934"/>
                <a:gridCol w="51593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8"/>
            <a:ext cx="8964488" cy="618630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Задание 15 </a:t>
            </a:r>
            <a:r>
              <a:rPr lang="ru-RU" dirty="0" smtClean="0"/>
              <a:t>Установите соответствие между схемой процесса, происходящего в окислительно-восстановительной реакции и названием этого процесса: к каждой позиции, обозначенной буквой, подберите соответствующую позицию, обозначенную цифрой.</a:t>
            </a:r>
          </a:p>
          <a:p>
            <a:r>
              <a:rPr lang="ru-RU" dirty="0" smtClean="0"/>
              <a:t>СХЕМА ПРОЦЕССА                                                       НАЗВАНИЕ ПРОЦЕССА</a:t>
            </a:r>
          </a:p>
          <a:p>
            <a:r>
              <a:rPr lang="ru-RU" dirty="0" smtClean="0"/>
              <a:t>А) S</a:t>
            </a:r>
            <a:r>
              <a:rPr lang="ru-RU" baseline="30000" dirty="0" smtClean="0"/>
              <a:t>–2</a:t>
            </a:r>
            <a:r>
              <a:rPr lang="ru-RU" dirty="0" smtClean="0"/>
              <a:t> → S</a:t>
            </a:r>
            <a:r>
              <a:rPr lang="ru-RU" baseline="30000" dirty="0" smtClean="0"/>
              <a:t>0</a:t>
            </a:r>
            <a:r>
              <a:rPr lang="ru-RU" dirty="0" smtClean="0"/>
              <a:t>                                                                      1) окисление</a:t>
            </a:r>
          </a:p>
          <a:p>
            <a:r>
              <a:rPr lang="ru-RU" dirty="0" smtClean="0"/>
              <a:t>Б)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→ 2H</a:t>
            </a:r>
            <a:r>
              <a:rPr lang="en-US" baseline="30000" dirty="0" smtClean="0"/>
              <a:t>+</a:t>
            </a:r>
            <a:r>
              <a:rPr lang="ru-RU" dirty="0" smtClean="0"/>
              <a:t>                                                              </a:t>
            </a:r>
            <a:r>
              <a:rPr lang="en-US" dirty="0" smtClean="0"/>
              <a:t> 2) </a:t>
            </a:r>
            <a:r>
              <a:rPr lang="ru-RU" dirty="0" smtClean="0"/>
              <a:t>восстановление</a:t>
            </a:r>
          </a:p>
          <a:p>
            <a:r>
              <a:rPr lang="ru-RU" dirty="0" smtClean="0"/>
              <a:t>В) </a:t>
            </a:r>
            <a:r>
              <a:rPr lang="en-US" dirty="0" smtClean="0"/>
              <a:t>Cr</a:t>
            </a:r>
            <a:r>
              <a:rPr lang="en-US" baseline="30000" dirty="0" smtClean="0"/>
              <a:t>+6</a:t>
            </a:r>
            <a:r>
              <a:rPr lang="en-US" dirty="0" smtClean="0"/>
              <a:t> → Cr</a:t>
            </a:r>
            <a:r>
              <a:rPr lang="en-US" baseline="30000" dirty="0" smtClean="0"/>
              <a:t>+3</a:t>
            </a:r>
          </a:p>
          <a:p>
            <a:r>
              <a:rPr lang="ru-RU" b="1" dirty="0" smtClean="0"/>
              <a:t>                             Ответ </a:t>
            </a:r>
          </a:p>
          <a:p>
            <a:r>
              <a:rPr lang="ru-RU" b="1" dirty="0" smtClean="0"/>
              <a:t>Задание 16.</a:t>
            </a:r>
            <a:r>
              <a:rPr lang="ru-RU" dirty="0" smtClean="0"/>
              <a:t>Из</a:t>
            </a:r>
            <a:r>
              <a:rPr lang="ru-RU" b="1" dirty="0" smtClean="0"/>
              <a:t> </a:t>
            </a:r>
            <a:r>
              <a:rPr lang="ru-RU" dirty="0" smtClean="0"/>
              <a:t>перечисленных суждений о правилах работы с веществами в лаборатории и быту выберите верное(-</a:t>
            </a:r>
            <a:r>
              <a:rPr lang="ru-RU" dirty="0" err="1" smtClean="0"/>
              <a:t>ые</a:t>
            </a:r>
            <a:r>
              <a:rPr lang="ru-RU" dirty="0" smtClean="0"/>
              <a:t>) суждение(-я).</a:t>
            </a:r>
          </a:p>
          <a:p>
            <a:r>
              <a:rPr lang="ru-RU" dirty="0" smtClean="0"/>
              <a:t>1) Хлор можно получать только в вытяжном шкафу.</a:t>
            </a:r>
          </a:p>
          <a:p>
            <a:r>
              <a:rPr lang="ru-RU" dirty="0" smtClean="0"/>
              <a:t>2) При приготовлении раствора кислоты концентрированную серную</a:t>
            </a:r>
          </a:p>
          <a:p>
            <a:r>
              <a:rPr lang="ru-RU" dirty="0" smtClean="0"/>
              <a:t>кислоту приливают к воде.</a:t>
            </a:r>
          </a:p>
          <a:p>
            <a:r>
              <a:rPr lang="ru-RU" dirty="0" smtClean="0"/>
              <a:t>3) При нагревании раствора пробирку с жидкостью держат строго</a:t>
            </a:r>
          </a:p>
          <a:p>
            <a:r>
              <a:rPr lang="ru-RU" dirty="0" smtClean="0"/>
              <a:t>вертикально.</a:t>
            </a:r>
          </a:p>
          <a:p>
            <a:r>
              <a:rPr lang="ru-RU" dirty="0" smtClean="0"/>
              <a:t>4) Работу с едкими веществами следует проводить в резиновых перчатках.</a:t>
            </a:r>
          </a:p>
          <a:p>
            <a:r>
              <a:rPr lang="ru-RU" dirty="0" smtClean="0"/>
              <a:t>Запишите в поле ответа номер(а) верного(-</a:t>
            </a:r>
            <a:r>
              <a:rPr lang="ru-RU" dirty="0" err="1" smtClean="0"/>
              <a:t>ых</a:t>
            </a:r>
            <a:r>
              <a:rPr lang="ru-RU" dirty="0" smtClean="0"/>
              <a:t>) суждения(-</a:t>
            </a:r>
            <a:r>
              <a:rPr lang="ru-RU" dirty="0" err="1" smtClean="0"/>
              <a:t>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Ответ: ___________________________.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928926" y="2643182"/>
          <a:ext cx="13334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96"/>
                <a:gridCol w="444496"/>
                <a:gridCol w="44449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8604"/>
            <a:ext cx="914400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r>
              <a:rPr lang="ru-RU" dirty="0" smtClean="0"/>
              <a:t>      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57158" y="571480"/>
            <a:ext cx="8501122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  <a:endParaRPr lang="en-US" b="1" dirty="0" smtClean="0"/>
          </a:p>
          <a:p>
            <a:r>
              <a:rPr lang="ru-RU" b="1" dirty="0" smtClean="0"/>
              <a:t>Задание 17 </a:t>
            </a:r>
            <a:r>
              <a:rPr lang="ru-RU" dirty="0" smtClean="0"/>
              <a:t>Установите соответствие между двумя веществами и реактивом, с помощью которого можно различить эти вещества: к каждой позиции, обозначенной буквой, подберите соответствующую позицию, обозначенную цифрой.</a:t>
            </a:r>
          </a:p>
          <a:p>
            <a:r>
              <a:rPr lang="ru-RU" dirty="0" smtClean="0"/>
              <a:t>ВЕЩЕСТВА                                                                                           РЕАКТИВ</a:t>
            </a:r>
          </a:p>
          <a:p>
            <a:r>
              <a:rPr lang="ru-RU" dirty="0" smtClean="0"/>
              <a:t>А) </a:t>
            </a:r>
            <a:r>
              <a:rPr lang="en-US" dirty="0" err="1" smtClean="0"/>
              <a:t>KCl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K2SiO3</a:t>
            </a:r>
            <a:r>
              <a:rPr lang="ru-RU" dirty="0" smtClean="0"/>
              <a:t>                                                                                    </a:t>
            </a:r>
            <a:r>
              <a:rPr lang="en-US" dirty="0" smtClean="0"/>
              <a:t>1) CuCl2</a:t>
            </a:r>
          </a:p>
          <a:p>
            <a:r>
              <a:rPr lang="ru-RU" dirty="0" smtClean="0"/>
              <a:t>Б) </a:t>
            </a:r>
            <a:r>
              <a:rPr lang="en-US" dirty="0" smtClean="0"/>
              <a:t>K2CO3 </a:t>
            </a:r>
            <a:r>
              <a:rPr lang="ru-RU" dirty="0" smtClean="0"/>
              <a:t>и </a:t>
            </a:r>
            <a:r>
              <a:rPr lang="en-US" dirty="0" smtClean="0"/>
              <a:t>Li2CO3</a:t>
            </a:r>
            <a:r>
              <a:rPr lang="ru-RU" dirty="0" smtClean="0"/>
              <a:t>                                                                              </a:t>
            </a:r>
            <a:r>
              <a:rPr lang="en-US" dirty="0" smtClean="0"/>
              <a:t>2) </a:t>
            </a:r>
            <a:r>
              <a:rPr lang="en-US" dirty="0" err="1" smtClean="0"/>
              <a:t>HCl</a:t>
            </a:r>
            <a:endParaRPr lang="en-US" dirty="0" smtClean="0"/>
          </a:p>
          <a:p>
            <a:r>
              <a:rPr lang="ru-RU" dirty="0" smtClean="0"/>
              <a:t>В) </a:t>
            </a:r>
            <a:r>
              <a:rPr lang="en-US" dirty="0" smtClean="0"/>
              <a:t>Na2SO4 </a:t>
            </a:r>
            <a:r>
              <a:rPr lang="ru-RU" dirty="0" smtClean="0"/>
              <a:t>и </a:t>
            </a:r>
            <a:r>
              <a:rPr lang="en-US" dirty="0" err="1" smtClean="0"/>
              <a:t>NaOH</a:t>
            </a:r>
            <a:r>
              <a:rPr lang="ru-RU" dirty="0" smtClean="0"/>
              <a:t>                                                                              </a:t>
            </a:r>
            <a:r>
              <a:rPr lang="en-US" dirty="0" smtClean="0"/>
              <a:t>3) </a:t>
            </a:r>
            <a:r>
              <a:rPr lang="en-US" dirty="0" err="1" smtClean="0"/>
              <a:t>MgO</a:t>
            </a:r>
            <a:endParaRPr lang="en-US" dirty="0" smtClean="0"/>
          </a:p>
          <a:p>
            <a:r>
              <a:rPr lang="ru-RU" dirty="0" smtClean="0"/>
              <a:t>                                                                                                                   </a:t>
            </a:r>
            <a:r>
              <a:rPr lang="en-US" dirty="0" smtClean="0"/>
              <a:t>4 ) K3PO4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endParaRPr lang="en-US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3" y="3214686"/>
          <a:ext cx="15001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500066"/>
                <a:gridCol w="500066"/>
              </a:tblGrid>
              <a:tr h="321471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</a:tr>
              <a:tr h="32147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642919"/>
            <a:ext cx="9001156" cy="5632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Задания 18 и 19 выполняются с использованием следующего текста.</a:t>
            </a:r>
          </a:p>
          <a:p>
            <a:r>
              <a:rPr lang="ru-RU" dirty="0" smtClean="0"/>
              <a:t>Нитрат аммония (аммиачная селитра) – химическое соединение NH4NO3,</a:t>
            </a:r>
          </a:p>
          <a:p>
            <a:r>
              <a:rPr lang="ru-RU" dirty="0" smtClean="0"/>
              <a:t>соль азотной кислоты, которое используется в качестве азотного удобрения.</a:t>
            </a:r>
          </a:p>
          <a:p>
            <a:r>
              <a:rPr lang="ru-RU" b="1" dirty="0" smtClean="0"/>
              <a:t>Задание 18. </a:t>
            </a:r>
            <a:r>
              <a:rPr lang="ru-RU" dirty="0" smtClean="0"/>
              <a:t>Вычислите в процентах массовую долю азота в нитрате аммония. Запишите число с точностью до целых.</a:t>
            </a:r>
          </a:p>
          <a:p>
            <a:r>
              <a:rPr lang="ru-RU" dirty="0" smtClean="0"/>
              <a:t>Ответ: ___________________________ %.</a:t>
            </a:r>
          </a:p>
          <a:p>
            <a:r>
              <a:rPr lang="ru-RU" b="1" dirty="0" smtClean="0"/>
              <a:t>Задание 19. </a:t>
            </a:r>
            <a:r>
              <a:rPr lang="ru-RU" dirty="0" smtClean="0"/>
              <a:t>При подкормках овощных и цветочных культур в почву вносится 200 г азота на 100 м². Вычислите, сколько граммов аммиачной селитры надо внести на земельный участок площадью 70 м². Запишите число с точностью</a:t>
            </a:r>
          </a:p>
          <a:p>
            <a:r>
              <a:rPr lang="ru-RU" dirty="0" smtClean="0"/>
              <a:t>до целых.</a:t>
            </a:r>
          </a:p>
          <a:p>
            <a:r>
              <a:rPr lang="ru-RU" dirty="0" smtClean="0"/>
              <a:t>Ответ: ___________________________ г.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Внесены изменения в «Общий перечень веществ, используемых для</a:t>
            </a:r>
          </a:p>
          <a:p>
            <a:r>
              <a:rPr lang="ru-RU" dirty="0" smtClean="0"/>
              <a:t>составления комплектов реактивов» (таблица 7).</a:t>
            </a:r>
          </a:p>
          <a:p>
            <a:r>
              <a:rPr lang="ru-RU" dirty="0" smtClean="0"/>
              <a:t>1) удалены карбонат кальция/ карбонат магния;</a:t>
            </a:r>
          </a:p>
          <a:p>
            <a:r>
              <a:rPr lang="ru-RU" dirty="0" smtClean="0"/>
              <a:t>2) добавлен хлорид магния.</a:t>
            </a:r>
          </a:p>
          <a:p>
            <a:endParaRPr lang="ru-RU" dirty="0" smtClean="0"/>
          </a:p>
          <a:p>
            <a:endParaRPr lang="ru-RU" b="1" dirty="0" smtClean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214546" y="9572668"/>
          <a:ext cx="140492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463"/>
                <a:gridCol w="702463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632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b="1" dirty="0" smtClean="0"/>
              <a:t>Задание № 21.Дана схема превращений:</a:t>
            </a:r>
          </a:p>
          <a:p>
            <a:r>
              <a:rPr lang="pt-BR" dirty="0" smtClean="0"/>
              <a:t>Fe(NO3)2 → Fe(OH)2 → X </a:t>
            </a:r>
            <a:r>
              <a:rPr lang="pt-BR" i="1" dirty="0" smtClean="0"/>
              <a:t>→ </a:t>
            </a:r>
            <a:r>
              <a:rPr lang="pt-BR" dirty="0" smtClean="0"/>
              <a:t>Fe2O3</a:t>
            </a:r>
          </a:p>
          <a:p>
            <a:r>
              <a:rPr lang="ru-RU" dirty="0" smtClean="0"/>
              <a:t>Напишите молекулярные уравнения реакций, с помощью которых можно</a:t>
            </a:r>
          </a:p>
          <a:p>
            <a:r>
              <a:rPr lang="ru-RU" dirty="0" smtClean="0"/>
              <a:t>осуществить указанные превращения. Для первого превращения составьте</a:t>
            </a:r>
          </a:p>
          <a:p>
            <a:r>
              <a:rPr lang="ru-RU" dirty="0" smtClean="0"/>
              <a:t>сокращённое ионное уравнение реакции.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Дан раствор сульфата магния, а так же набор следующих реактивов: цинк, соляная кислота, растворы </a:t>
            </a:r>
            <a:r>
              <a:rPr lang="ru-RU" b="1" dirty="0" err="1" smtClean="0">
                <a:solidFill>
                  <a:srgbClr val="FF0000"/>
                </a:solidFill>
              </a:rPr>
              <a:t>гидроксида</a:t>
            </a:r>
            <a:r>
              <a:rPr lang="ru-RU" b="1" dirty="0" smtClean="0">
                <a:solidFill>
                  <a:srgbClr val="FF0000"/>
                </a:solidFill>
              </a:rPr>
              <a:t> натрия, хлорида бария и нитрат калия.</a:t>
            </a:r>
          </a:p>
          <a:p>
            <a:r>
              <a:rPr lang="ru-RU" b="1" dirty="0" smtClean="0"/>
              <a:t>Задание № 23. Используя только реактивы из приведённого перечня</a:t>
            </a:r>
            <a:r>
              <a:rPr lang="ru-RU" dirty="0" smtClean="0"/>
              <a:t>, запишите молекулярные уравнения двух реакций, которые характеризуют химические свойства </a:t>
            </a:r>
            <a:r>
              <a:rPr lang="ru-RU" b="1" dirty="0" smtClean="0"/>
              <a:t>сульфата магния, </a:t>
            </a:r>
            <a:r>
              <a:rPr lang="ru-RU" dirty="0" smtClean="0"/>
              <a:t>и укажите признаки их протекания.</a:t>
            </a:r>
          </a:p>
          <a:p>
            <a:r>
              <a:rPr lang="ru-RU" i="1" dirty="0" smtClean="0"/>
              <a:t>Ознакомьтесь с инструкцией по выполнению задания 24, прилагаемой к заданиям КИМ.</a:t>
            </a:r>
          </a:p>
          <a:p>
            <a:r>
              <a:rPr lang="ru-RU" i="1" dirty="0" smtClean="0"/>
              <a:t>Сообщите организатору в аудитории о своей готовности приступить к выполнению задания 24.</a:t>
            </a:r>
          </a:p>
          <a:p>
            <a:r>
              <a:rPr lang="ru-RU" i="1" dirty="0" smtClean="0"/>
              <a:t>Подготовьте лабораторное оборудование, необходимое для проведения эксперимента.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9"/>
            <a:ext cx="8964488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 по сравнению с 2019 годом</a:t>
            </a:r>
          </a:p>
          <a:p>
            <a:pPr indent="457200"/>
            <a:r>
              <a:rPr lang="ru-RU" dirty="0" smtClean="0"/>
              <a:t>В экзаменационную работу 2022 г. по сравнению с работой 2019 г. были внесены следующие изменения.</a:t>
            </a:r>
          </a:p>
          <a:p>
            <a:pPr indent="457200"/>
            <a:r>
              <a:rPr lang="ru-RU" dirty="0" smtClean="0"/>
              <a:t>1. В целях повышения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составляющей заданий и снижения вероятности случайного выбора правильного ответа увеличена доля заданий с множественным выбором ответа и заданий на установление соответствия между позициями двух множеств).</a:t>
            </a:r>
          </a:p>
          <a:p>
            <a:pPr indent="457200"/>
            <a:r>
              <a:rPr lang="ru-RU" dirty="0" smtClean="0"/>
              <a:t>2. Добавлены задания, предусматривающие проверку умения работать с текстовой информацией, отражающие различия в содержательной нагрузке понятий</a:t>
            </a:r>
          </a:p>
          <a:p>
            <a:pPr indent="457200"/>
            <a:r>
              <a:rPr lang="ru-RU" dirty="0" smtClean="0"/>
              <a:t>3. Из части 1 экзаменационного варианта исключено задание, проверяющее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знаний по разделу «Первоначальные сведения об органических веществах».</a:t>
            </a:r>
          </a:p>
          <a:p>
            <a:pPr indent="457200"/>
            <a:r>
              <a:rPr lang="ru-RU" dirty="0" smtClean="0"/>
              <a:t>4. Добавлены задания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предполагающие выполнение расчётов с использованием понятия «массовая доля химического элемента в веществе».</a:t>
            </a:r>
          </a:p>
          <a:p>
            <a:r>
              <a:rPr lang="ru-RU" dirty="0" smtClean="0"/>
              <a:t>         5. В часть 2 включено задание 21, предусматривающие проверку понимания существования взаимосвязи между различными классами неорганических веществ 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умения составлять уравнения реакций,  отражающих эту связь. Ещё одним контролируемым умением является умение составлять уравнения реакций ионного обмена, в частности сокращённое ионное уравнение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20313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b="1" dirty="0" smtClean="0"/>
              <a:t>Задание №  24 </a:t>
            </a:r>
            <a:r>
              <a:rPr lang="ru-RU" dirty="0" smtClean="0"/>
              <a:t>Проведите химические реакции между сульфатом магния и выбранными веществами в соответствии с составленными уравнениями реакции, соблюдая правила техники безопасности, приведённые в инструкции</a:t>
            </a:r>
          </a:p>
          <a:p>
            <a:r>
              <a:rPr lang="ru-RU" dirty="0" smtClean="0"/>
              <a:t>к заданию. Проверьте, правильно ли указаны в ответе на задание 23 признаки</a:t>
            </a:r>
          </a:p>
          <a:p>
            <a:r>
              <a:rPr lang="ru-RU" dirty="0" smtClean="0"/>
              <a:t>протекания реакций. При необходимости дополните ответ или скорректируйте его.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9093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b="1" dirty="0" smtClean="0"/>
              <a:t>Инструкция по выполнению задания 24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Внимание: в случае ухудшения самочувствия перед началом опытов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или во время их выполнения обязательно сообщите об этом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организатору в аудитории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1. Вы приступаете к выполнению задания 24. Для этого получите лоток </a:t>
            </a:r>
            <a:r>
              <a:rPr lang="ru-RU" dirty="0" smtClean="0"/>
              <a:t>с лабораторным оборудованием и реактивами у специалиста по</a:t>
            </a:r>
          </a:p>
          <a:p>
            <a:r>
              <a:rPr lang="ru-RU" dirty="0" smtClean="0"/>
              <a:t>обеспечению лабораторных работ в аудитории.</a:t>
            </a:r>
          </a:p>
          <a:p>
            <a:r>
              <a:rPr lang="ru-RU" dirty="0" smtClean="0"/>
              <a:t>2. </a:t>
            </a:r>
            <a:r>
              <a:rPr lang="ru-RU" b="1" dirty="0" smtClean="0"/>
              <a:t>Прочтите ещё раз перечень веществ, приведённый в тексте к заданиям 23 </a:t>
            </a:r>
            <a:r>
              <a:rPr lang="ru-RU" dirty="0" smtClean="0"/>
              <a:t>и 24, и убедитесь (по формулам на этикетках) в том, что на выданном лотке находится шесть указанных в перечне веществ (или их растворов).</a:t>
            </a:r>
          </a:p>
          <a:p>
            <a:r>
              <a:rPr lang="ru-RU" dirty="0" smtClean="0"/>
              <a:t>При обнаружении несоответствия набора веществ на лотке перечню</a:t>
            </a:r>
          </a:p>
          <a:p>
            <a:r>
              <a:rPr lang="ru-RU" dirty="0" smtClean="0"/>
              <a:t>веществ в условии задания сообщите об этом организатору в аудитории</a:t>
            </a:r>
          </a:p>
          <a:p>
            <a:r>
              <a:rPr lang="ru-RU" b="1" dirty="0" smtClean="0"/>
              <a:t>3.Перед началом выполнения эксперимента осмотрите ёмкости</a:t>
            </a:r>
          </a:p>
          <a:p>
            <a:r>
              <a:rPr lang="ru-RU" dirty="0" smtClean="0"/>
              <a:t>с реактивами и продумайте способ работы с ними. При этом обратите</a:t>
            </a:r>
          </a:p>
          <a:p>
            <a:r>
              <a:rPr lang="ru-RU" dirty="0" smtClean="0"/>
              <a:t>внимание на рекомендации, которым Вы должны следовать.</a:t>
            </a:r>
          </a:p>
          <a:p>
            <a:r>
              <a:rPr lang="ru-RU" dirty="0" smtClean="0"/>
              <a:t>3.1. </a:t>
            </a:r>
            <a:r>
              <a:rPr lang="ru-RU" b="1" dirty="0" smtClean="0"/>
              <a:t>В склянке находится пипетка. Это означает, что отбор жидкости</a:t>
            </a:r>
          </a:p>
          <a:p>
            <a:r>
              <a:rPr lang="ru-RU" dirty="0" smtClean="0"/>
              <a:t>и переливание её в пробирку для проведения реакции необходимо</a:t>
            </a:r>
          </a:p>
          <a:p>
            <a:r>
              <a:rPr lang="ru-RU" dirty="0" smtClean="0"/>
              <a:t>проводить только с помощью пипетки. Для проведения опытов</a:t>
            </a:r>
          </a:p>
          <a:p>
            <a:r>
              <a:rPr lang="ru-RU" dirty="0" smtClean="0"/>
              <a:t>отбирают 7–10 капель реактива.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64633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dirty="0" smtClean="0"/>
              <a:t>3.2. </a:t>
            </a:r>
            <a:r>
              <a:rPr lang="ru-RU" b="1" dirty="0" smtClean="0"/>
              <a:t>Пипетка в склянке с жидкостью отсутствует. В этом случае</a:t>
            </a:r>
          </a:p>
          <a:p>
            <a:r>
              <a:rPr lang="ru-RU" dirty="0" smtClean="0"/>
              <a:t>переливание раствора осуществляют через край склянки, которую располагают так, чтобы при её наклоне этикетка оказалась сверху («этикетку – в ладонь!»). Склянку медленно наклоняют над пробиркой, пока нужный объём раствора не перельётся в неё. Объём перелитого раствора должен составлять 1–2 мл (1–2 см по высоте пробирки).</a:t>
            </a:r>
          </a:p>
          <a:p>
            <a:r>
              <a:rPr lang="ru-RU" dirty="0" smtClean="0"/>
              <a:t>3.3. </a:t>
            </a:r>
            <a:r>
              <a:rPr lang="ru-RU" b="1" dirty="0" smtClean="0"/>
              <a:t>Для проведения опыта требуется порошкообразное (сыпучее)</a:t>
            </a:r>
          </a:p>
          <a:p>
            <a:r>
              <a:rPr lang="ru-RU" b="1" dirty="0" smtClean="0"/>
              <a:t>вещество. Отбор порошкообразного вещества из ёмкости</a:t>
            </a:r>
          </a:p>
          <a:p>
            <a:r>
              <a:rPr lang="ru-RU" dirty="0" smtClean="0"/>
              <a:t>осуществляют только с помощью ложечки или шпателя.</a:t>
            </a:r>
          </a:p>
          <a:p>
            <a:r>
              <a:rPr lang="ru-RU" dirty="0" smtClean="0"/>
              <a:t>3.4. </a:t>
            </a:r>
            <a:r>
              <a:rPr lang="ru-RU" b="1" dirty="0" smtClean="0"/>
              <a:t>При отборе исходного реактива взят его излишек. Возврат</a:t>
            </a:r>
          </a:p>
          <a:p>
            <a:r>
              <a:rPr lang="ru-RU" dirty="0" smtClean="0"/>
              <a:t>излишка реактива в исходную ёмкость категорически запрещён. Его</a:t>
            </a:r>
          </a:p>
          <a:p>
            <a:r>
              <a:rPr lang="ru-RU" dirty="0" smtClean="0"/>
              <a:t>помещают в отдельную, резервную пробирку.</a:t>
            </a:r>
          </a:p>
          <a:p>
            <a:r>
              <a:rPr lang="ru-RU" dirty="0" smtClean="0"/>
              <a:t>3.5. Сосуд с исходным реактивом (жидкостью или порошком)</a:t>
            </a:r>
          </a:p>
          <a:p>
            <a:r>
              <a:rPr lang="ru-RU" b="1" dirty="0" smtClean="0"/>
              <a:t>обязательно закрывают крышкой (пробкой) от этой же ёмкости</a:t>
            </a:r>
          </a:p>
          <a:p>
            <a:r>
              <a:rPr lang="ru-RU" dirty="0" smtClean="0"/>
              <a:t>3.6. При растворении в воде порошкообразного вещества или при</a:t>
            </a:r>
          </a:p>
          <a:p>
            <a:r>
              <a:rPr lang="ru-RU" dirty="0" smtClean="0"/>
              <a:t>перемешивании реактивов </a:t>
            </a:r>
            <a:r>
              <a:rPr lang="ru-RU" b="1" dirty="0" smtClean="0"/>
              <a:t>следует слегка ударять пальцем по дну</a:t>
            </a:r>
          </a:p>
          <a:p>
            <a:r>
              <a:rPr lang="ru-RU" dirty="0" smtClean="0"/>
              <a:t>пробирки.</a:t>
            </a:r>
          </a:p>
          <a:p>
            <a:r>
              <a:rPr lang="ru-RU" dirty="0" smtClean="0"/>
              <a:t>3.7. Для определения запаха вещества следует взмахом руки над</a:t>
            </a:r>
          </a:p>
          <a:p>
            <a:r>
              <a:rPr lang="ru-RU" dirty="0" smtClean="0"/>
              <a:t>горлышком сосуда </a:t>
            </a:r>
            <a:r>
              <a:rPr lang="ru-RU" b="1" dirty="0" smtClean="0"/>
              <a:t>направлять на себя пары этого вещества.</a:t>
            </a:r>
          </a:p>
          <a:p>
            <a:r>
              <a:rPr lang="ru-RU" dirty="0" smtClean="0"/>
              <a:t>3.8. </a:t>
            </a:r>
            <a:r>
              <a:rPr lang="ru-RU" b="1" dirty="0" smtClean="0"/>
              <a:t>Если реактив попал на рабочий стол, кожу или одежду,</a:t>
            </a:r>
          </a:p>
          <a:p>
            <a:r>
              <a:rPr lang="ru-RU" dirty="0" smtClean="0"/>
              <a:t>необходимо незамедлительно обратиться за помощью к специалисту</a:t>
            </a:r>
          </a:p>
          <a:p>
            <a:r>
              <a:rPr lang="ru-RU" dirty="0" smtClean="0"/>
              <a:t>по обеспечению лабораторных работ в аудитории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56323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Приложение 3</a:t>
            </a:r>
          </a:p>
          <a:p>
            <a:r>
              <a:rPr lang="ru-RU" b="1" dirty="0" smtClean="0"/>
              <a:t>Инструкция по технике безопасности при выполнении задания 24</a:t>
            </a:r>
          </a:p>
          <a:p>
            <a:r>
              <a:rPr lang="ru-RU" dirty="0" smtClean="0"/>
              <a:t>1. Во время работы необходимо соблюдать чистоту, тишину и порядок.</a:t>
            </a:r>
          </a:p>
          <a:p>
            <a:r>
              <a:rPr lang="ru-RU" dirty="0" smtClean="0"/>
              <a:t>2. Категорически запрещается в лаборатории принимать пищу, пить</a:t>
            </a:r>
          </a:p>
          <a:p>
            <a:r>
              <a:rPr lang="ru-RU" dirty="0" smtClean="0"/>
              <a:t>воду и пробовать вещества на вкус.</a:t>
            </a:r>
          </a:p>
          <a:p>
            <a:r>
              <a:rPr lang="ru-RU" dirty="0" smtClean="0"/>
              <a:t>3. Нельзя приступать к работе, пока не пройден инструктаж по технике</a:t>
            </a:r>
          </a:p>
          <a:p>
            <a:r>
              <a:rPr lang="ru-RU" dirty="0" smtClean="0"/>
              <a:t>безопасности.</a:t>
            </a:r>
          </a:p>
          <a:p>
            <a:r>
              <a:rPr lang="ru-RU" dirty="0" smtClean="0"/>
              <a:t>4. При проведении работы можно пользоваться только теми склянками,</a:t>
            </a:r>
          </a:p>
          <a:p>
            <a:r>
              <a:rPr lang="ru-RU" dirty="0" smtClean="0"/>
              <a:t>банками и т.п., на которых имеются чёткие надписи на этикетках.</a:t>
            </a:r>
          </a:p>
          <a:p>
            <a:r>
              <a:rPr lang="ru-RU" dirty="0" smtClean="0"/>
              <a:t>5. Склянки с веществами или растворами необходимо брать одной</a:t>
            </a:r>
          </a:p>
          <a:p>
            <a:r>
              <a:rPr lang="ru-RU" dirty="0" smtClean="0"/>
              <a:t>рукой за горлышко, а другой – поддерживать снизу за дно.</a:t>
            </a:r>
          </a:p>
          <a:p>
            <a:r>
              <a:rPr lang="ru-RU" dirty="0" smtClean="0"/>
              <a:t>6. При переливании реактивов не наклоняйтесь над сосудами</a:t>
            </a:r>
          </a:p>
          <a:p>
            <a:r>
              <a:rPr lang="ru-RU" dirty="0" smtClean="0"/>
              <a:t>во избежание попадания капель жидкостей на кожу, глаза или одежду.</a:t>
            </a:r>
          </a:p>
          <a:p>
            <a:r>
              <a:rPr lang="ru-RU" dirty="0" smtClean="0"/>
              <a:t>7. Для переноса жидкости из одной ёмкости в другую рекомендуется</a:t>
            </a:r>
          </a:p>
          <a:p>
            <a:r>
              <a:rPr lang="ru-RU" dirty="0" smtClean="0"/>
              <a:t>использовать склянки с пипеткой.</a:t>
            </a:r>
          </a:p>
          <a:p>
            <a:r>
              <a:rPr lang="ru-RU" dirty="0" smtClean="0"/>
              <a:t>8. Сосуды с реактивами после использования необходимо закрывать</a:t>
            </a:r>
          </a:p>
          <a:p>
            <a:r>
              <a:rPr lang="ru-RU" dirty="0" smtClean="0"/>
              <a:t>пробками и ставить на соответствующие места.</a:t>
            </a:r>
          </a:p>
          <a:p>
            <a:r>
              <a:rPr lang="ru-RU" dirty="0" smtClean="0"/>
              <a:t>9. Смешивая растворы, необходимо стремиться, чтобы общий объём</a:t>
            </a:r>
          </a:p>
          <a:p>
            <a:r>
              <a:rPr lang="ru-RU" dirty="0" smtClean="0"/>
              <a:t>10. Запрещается брать твёрдые вещества руками: используйте для этого</a:t>
            </a:r>
          </a:p>
          <a:p>
            <a:r>
              <a:rPr lang="ru-RU" dirty="0" smtClean="0"/>
              <a:t>шпатель/ложечку для отбора сухих веществ.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71480"/>
            <a:ext cx="8715436" cy="397031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dirty="0" smtClean="0"/>
              <a:t>Приложение 3</a:t>
            </a:r>
          </a:p>
          <a:p>
            <a:r>
              <a:rPr lang="ru-RU" b="1" dirty="0" smtClean="0"/>
              <a:t>Инструкция по технике безопасности при выполнении задания 24</a:t>
            </a:r>
          </a:p>
          <a:p>
            <a:r>
              <a:rPr lang="ru-RU" dirty="0" smtClean="0"/>
              <a:t>11. Для определения запаха вещества следует осторожно, не наклоняясь</a:t>
            </a:r>
          </a:p>
          <a:p>
            <a:r>
              <a:rPr lang="ru-RU" dirty="0" smtClean="0"/>
              <a:t>над сосудом и не вдыхая глубоко, лёгким движением руки направлять</a:t>
            </a:r>
          </a:p>
          <a:p>
            <a:r>
              <a:rPr lang="ru-RU" dirty="0" smtClean="0"/>
              <a:t>на себя выделяющийся газ (пары вещества).</a:t>
            </a:r>
          </a:p>
          <a:p>
            <a:r>
              <a:rPr lang="ru-RU" dirty="0" smtClean="0"/>
              <a:t>12. Перемешивая содержимое пробирки, запрещается закрывать её</a:t>
            </a:r>
          </a:p>
          <a:p>
            <a:r>
              <a:rPr lang="ru-RU" dirty="0" smtClean="0"/>
              <a:t>отверстие пальцем руки: используйте для этого пробку или</a:t>
            </a:r>
          </a:p>
          <a:p>
            <a:r>
              <a:rPr lang="ru-RU" dirty="0" smtClean="0"/>
              <a:t>перемешайте, слегка постукивая пальцем по нижней части пробирки.</a:t>
            </a:r>
          </a:p>
          <a:p>
            <a:r>
              <a:rPr lang="ru-RU" dirty="0" smtClean="0"/>
              <a:t>13. В случае разлива жидкости или рассыпания твёрдого вещества</a:t>
            </a:r>
          </a:p>
          <a:p>
            <a:r>
              <a:rPr lang="ru-RU" dirty="0" smtClean="0"/>
              <a:t>сообщите об этом эксперту, оценивающему выполнение</a:t>
            </a:r>
          </a:p>
          <a:p>
            <a:r>
              <a:rPr lang="ru-RU" dirty="0" smtClean="0"/>
              <a:t>лабораторных работ, или организатору в аудитории.</a:t>
            </a:r>
          </a:p>
          <a:p>
            <a:r>
              <a:rPr lang="ru-RU" dirty="0" smtClean="0"/>
              <a:t>14. В случае ухудшения самочувствия сообщите об этом эксперту,</a:t>
            </a:r>
          </a:p>
          <a:p>
            <a:r>
              <a:rPr lang="ru-RU" dirty="0" smtClean="0"/>
              <a:t>оценивающему выполнение лабораторных работ, или организатору</a:t>
            </a:r>
          </a:p>
          <a:p>
            <a:r>
              <a:rPr lang="ru-RU" dirty="0" smtClean="0"/>
              <a:t>в аудитории.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9"/>
            <a:ext cx="8964488" cy="507831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Связь экзаменационной модели ОГЭ с КИМ ЕГЭ</a:t>
            </a:r>
          </a:p>
          <a:p>
            <a:pPr indent="457200"/>
            <a:r>
              <a:rPr lang="ru-RU" dirty="0" smtClean="0"/>
              <a:t>Преемственность модели ОГЭ 2022 г. с КИМ ЕГЭ по химии проявляется как в содержательной, так и в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составляющей экзаменационной модели. Это стало возможным прежде всего благодаря использованию форм и формулировок заданий, аналогичных моделям заданий ЕГЭ. </a:t>
            </a:r>
          </a:p>
          <a:p>
            <a:pPr indent="457200"/>
            <a:r>
              <a:rPr lang="ru-RU" dirty="0" smtClean="0"/>
              <a:t>Так, для проверки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усвоения понятий, изучаемых в систематическом курсе химии основной школы, предлагаются задания на сравнение или классификацию предлагаемых объектов, а также на их применение в процессе анализа химической информации.</a:t>
            </a:r>
          </a:p>
          <a:p>
            <a:pPr indent="457200"/>
            <a:r>
              <a:rPr lang="ru-RU" dirty="0" smtClean="0"/>
              <a:t>В КИМ ОГЭ по химии также включены задания, предусматривающие проверку умения прогнозировать возможность протекания химических реакций и состав образующихся продуктов реакций, описывать признаки их протекания или определять реактивы, необходимые для проведения качественных реакций.</a:t>
            </a:r>
          </a:p>
          <a:p>
            <a:pPr indent="457200"/>
            <a:r>
              <a:rPr lang="ru-RU" dirty="0" smtClean="0"/>
              <a:t>Так же, как и в варианте ЕГЭ, большое внимание уделено проверке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системных знаний о химических свойствах неорганических веществ.</a:t>
            </a:r>
            <a:endParaRPr lang="ru-RU" b="1" dirty="0" smtClean="0"/>
          </a:p>
          <a:p>
            <a:pPr indent="457200"/>
            <a:endParaRPr lang="ru-RU" b="1" dirty="0" smtClean="0">
              <a:solidFill>
                <a:srgbClr val="C00000"/>
              </a:solidFill>
            </a:endParaRPr>
          </a:p>
          <a:p>
            <a:pPr indent="457200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9"/>
            <a:ext cx="8964488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 по сравнению с 2019 годом</a:t>
            </a:r>
          </a:p>
          <a:p>
            <a:pPr indent="457200"/>
            <a:r>
              <a:rPr lang="ru-RU" dirty="0" smtClean="0"/>
              <a:t>6. В экзаменационный вариант добавлена обязательная для выполнения </a:t>
            </a:r>
            <a:r>
              <a:rPr lang="ru-RU" dirty="0" smtClean="0">
                <a:solidFill>
                  <a:srgbClr val="C00000"/>
                </a:solidFill>
              </a:rPr>
              <a:t>практическая часть</a:t>
            </a:r>
            <a:r>
              <a:rPr lang="ru-RU" dirty="0" smtClean="0"/>
              <a:t>, которая включает в себя два задания: 23 и 24.</a:t>
            </a:r>
          </a:p>
          <a:p>
            <a:pPr indent="457200"/>
            <a:r>
              <a:rPr lang="ru-RU" dirty="0" smtClean="0"/>
              <a:t> В задании 23 из предложенного перечня необходимо выбрать два вещества, взаимодействие с которыми отражает химические свойства указанного в условии задания вещества, и составить с ними два уравнения реакций. </a:t>
            </a:r>
          </a:p>
          <a:p>
            <a:pPr indent="457200"/>
            <a:r>
              <a:rPr lang="ru-RU" dirty="0" smtClean="0"/>
              <a:t>Задание 24 предполагает проведение двух реакций, соответствующих составленным уравнениям реакций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143116"/>
            <a:ext cx="4041648" cy="4451603"/>
          </a:xfrm>
        </p:spPr>
        <p:txBody>
          <a:bodyPr/>
          <a:lstStyle/>
          <a:p>
            <a:r>
              <a:rPr lang="ru-RU" dirty="0" smtClean="0"/>
              <a:t>22 задания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1 содержала 19 заданий 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кратким ответом, в их числе 15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(1-15) и 4 задания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повышенного уровня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(16-19).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2 содержала 3 задания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высокого уровня сложности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 развернутым ответом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(20-22).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время выполнения работы - 120 минут (2 часа).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24 задания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1 содержит 19 заданий 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кратким ответом, в их числе 14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(1-3, 5-8, 11, 13-16. 18-19) и 5 заданий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повышенного уровня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сложности (4,9,10, 12, 17).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Часть 2 содержит 5 заданий: 3 задания (20-22) с развернутым ответом, 2 задания (23-24) выполнение реального эксперимента и оформление его результатов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время выполнения работы - 180 минут (3 часа).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1928802"/>
            <a:ext cx="4041648" cy="466591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Задания 1 части оценивались 1 баллом (задания 1-15) или 2 баллами (задания 16-19)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16-17 считались выполненными верно, если в каждом из них правильно выбраны два варианта ответа. За неполный ответ – правильно выбран один из двух или даны три ответа, два из которых верные, - выставлялся 1 балл.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18-19 считались верными, если правильно установлены три соответствия.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r>
              <a:rPr lang="ru-RU" dirty="0" smtClean="0"/>
              <a:t>Верное выполнение каждого из заданий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1-3, 5-8, 11, 13-16. 18-19) оценивается 1 баллом.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Полный правильный ответ на каждое из заданий 4,9,10, 12 и 17 оценивается 2 баллами; если допущена ошибка, то ответ оценивается в 1 балл. Если допущено две и более ошибки или ответа нет, то выставляется 0 баллов.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143116"/>
            <a:ext cx="4041648" cy="4451603"/>
          </a:xfrm>
        </p:spPr>
        <p:txBody>
          <a:bodyPr/>
          <a:lstStyle/>
          <a:p>
            <a:r>
              <a:rPr lang="ru-RU" dirty="0" smtClean="0"/>
              <a:t>За выполнение каждого из заданий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и 21 – 3 балла.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выполнение задания 22 – 5 баллов.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первичный балл  за выполнение экзаменационной работы- 34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перевода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0-8 отметка 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9-17 отметка 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18-26 отметка 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27-34 отметка 5</a:t>
            </a:r>
            <a:endParaRPr lang="ru-RU" dirty="0" smtClean="0"/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/>
          </a:bodyPr>
          <a:lstStyle/>
          <a:p>
            <a:r>
              <a:rPr lang="ru-RU" dirty="0" smtClean="0"/>
              <a:t>За выполнение каждого из заданий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 и 22 – 3 балла.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выполнение каждого из заданий 21 и 23 – 4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выполнение 24 задания – 2 балла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первичный балл  за выполнение экзаменационной работы- 40</a:t>
            </a: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Шкала перевода баллов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0-9 отметка 2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10-19 отметка 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20-29 отметка 4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30-40 отметка 5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Изменения КИМ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214422"/>
            <a:ext cx="4041648" cy="642942"/>
          </a:xfrm>
        </p:spPr>
        <p:txBody>
          <a:bodyPr/>
          <a:lstStyle/>
          <a:p>
            <a:pPr algn="ctr"/>
            <a:r>
              <a:rPr lang="ru-RU" sz="2400" dirty="0" smtClean="0"/>
              <a:t>2019 год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1214422"/>
            <a:ext cx="4041775" cy="571504"/>
          </a:xfrm>
        </p:spPr>
        <p:txBody>
          <a:bodyPr/>
          <a:lstStyle/>
          <a:p>
            <a:pPr algn="ctr"/>
            <a:r>
              <a:rPr lang="ru-RU" sz="2400" dirty="0" smtClean="0"/>
              <a:t>2022 год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143116"/>
            <a:ext cx="4041648" cy="4451603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1928802"/>
            <a:ext cx="4041775" cy="4665917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24 предполагает выполнение эксперимента под наблюдением экспертов.</a:t>
            </a:r>
            <a:r>
              <a:rPr lang="ru-RU" dirty="0" smtClean="0"/>
              <a:t> К выполнению задания 24 следует приступать после выполнения участником экзамена задания 23 и не ранее чем через 30 минут после начала экзамена.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После выполнения задания 24 экзаменуемый имеет право продолжить выполнение других заданий экзаменационной работы до окончания экзамена.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42919"/>
            <a:ext cx="8964488" cy="535531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 по сравнению с 2019 годом</a:t>
            </a:r>
          </a:p>
          <a:p>
            <a:pPr algn="ctr"/>
            <a:endParaRPr lang="ru-RU" b="1" dirty="0" smtClean="0"/>
          </a:p>
          <a:p>
            <a:pPr indent="457200"/>
            <a:r>
              <a:rPr lang="ru-RU" b="1" dirty="0" smtClean="0"/>
              <a:t>Добавлено задание № 1 </a:t>
            </a:r>
            <a:r>
              <a:rPr lang="ru-RU" dirty="0" smtClean="0"/>
              <a:t>предусматривающее проверку умения работать с текстовой информацией, отражающей различия в содержательной нагрузке понятий. В задании требуется выбрать два утверждения, в которых химический термин используется в определённом смысловом значении.</a:t>
            </a:r>
          </a:p>
          <a:p>
            <a:r>
              <a:rPr lang="ru-RU" dirty="0" smtClean="0"/>
              <a:t>1. Выберите два высказывания, в которых говорится о железе как о химическом</a:t>
            </a:r>
          </a:p>
          <a:p>
            <a:r>
              <a:rPr lang="ru-RU" dirty="0" smtClean="0"/>
              <a:t>элементе.</a:t>
            </a:r>
          </a:p>
          <a:p>
            <a:r>
              <a:rPr lang="ru-RU" dirty="0" smtClean="0"/>
              <a:t>1) Железо реагирует с хлором.</a:t>
            </a:r>
          </a:p>
          <a:p>
            <a:r>
              <a:rPr lang="ru-RU" dirty="0" smtClean="0"/>
              <a:t>2) Железо быстро ржавеет во влажном воздухе.</a:t>
            </a:r>
          </a:p>
          <a:p>
            <a:r>
              <a:rPr lang="ru-RU" dirty="0" smtClean="0"/>
              <a:t>3) Пирит является сырьём для получения железа.</a:t>
            </a:r>
          </a:p>
          <a:p>
            <a:r>
              <a:rPr lang="ru-RU" dirty="0" smtClean="0"/>
              <a:t>4) Гемоглобин, содержащий железо, переносит кислород.</a:t>
            </a:r>
          </a:p>
          <a:p>
            <a:r>
              <a:rPr lang="ru-RU" dirty="0" smtClean="0"/>
              <a:t>5) В состав ржавчины входит железо.</a:t>
            </a:r>
          </a:p>
          <a:p>
            <a:r>
              <a:rPr lang="ru-RU" dirty="0" smtClean="0"/>
              <a:t>Запишите в поле ответа номера выбранных высказываний</a:t>
            </a:r>
          </a:p>
          <a:p>
            <a:endParaRPr lang="ru-RU" dirty="0" smtClean="0"/>
          </a:p>
          <a:p>
            <a:r>
              <a:rPr lang="ru-RU" dirty="0" smtClean="0"/>
              <a:t>В целях повышения </a:t>
            </a:r>
            <a:r>
              <a:rPr lang="ru-RU" dirty="0" err="1" smtClean="0"/>
              <a:t>деятельностной</a:t>
            </a:r>
            <a:r>
              <a:rPr lang="ru-RU" dirty="0" smtClean="0"/>
              <a:t> составляющей заданий и снижения вероятности случайного выбора правильного ответа увеличена доля заданий с множественным выбором ответа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1481"/>
            <a:ext cx="914400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Изменения в КИМ 2022 года</a:t>
            </a:r>
          </a:p>
          <a:p>
            <a:r>
              <a:rPr lang="ru-RU" b="1" dirty="0" smtClean="0"/>
              <a:t>Задание 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Определение строения атома химического элемента и характеристика его положения в Периодической системе)</a:t>
            </a:r>
            <a:endParaRPr lang="ru-RU" dirty="0" smtClean="0"/>
          </a:p>
          <a:p>
            <a:pPr algn="ctr"/>
            <a:r>
              <a:rPr lang="ru-RU" b="1" dirty="0" smtClean="0"/>
              <a:t> </a:t>
            </a:r>
            <a:r>
              <a:rPr lang="ru-RU" dirty="0" smtClean="0"/>
              <a:t>На</a:t>
            </a:r>
            <a:r>
              <a:rPr lang="ru-RU" b="1" dirty="0" smtClean="0"/>
              <a:t> </a:t>
            </a:r>
            <a:r>
              <a:rPr lang="ru-RU" dirty="0" smtClean="0"/>
              <a:t>приведённом рисунке изображена модель атома химического элемента.</a:t>
            </a:r>
          </a:p>
          <a:p>
            <a:pPr algn="ctr"/>
            <a:endParaRPr lang="ru-RU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857364"/>
            <a:ext cx="2880000" cy="265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14282" y="4572008"/>
            <a:ext cx="87154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Запишите в таблицу величину заряда ядра (Х) атома химического элемента,</a:t>
            </a:r>
          </a:p>
          <a:p>
            <a:r>
              <a:rPr lang="ru-RU" dirty="0" smtClean="0"/>
              <a:t>модель которого изображена на рисунке, и номер группы (Y), в которой этот</a:t>
            </a:r>
          </a:p>
          <a:p>
            <a:r>
              <a:rPr lang="ru-RU" dirty="0" smtClean="0"/>
              <a:t>элемент расположен в Периодической системе. (Для записи ответа</a:t>
            </a:r>
          </a:p>
          <a:p>
            <a:r>
              <a:rPr lang="ru-RU" dirty="0" smtClean="0"/>
              <a:t>используйте арабские цифры.)</a:t>
            </a:r>
          </a:p>
          <a:p>
            <a:r>
              <a:rPr lang="ru-RU" dirty="0" smtClean="0"/>
              <a:t>Ответ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90" y="5857892"/>
          <a:ext cx="114300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571504"/>
              </a:tblGrid>
              <a:tr h="262813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</a:tr>
              <a:tr h="2628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3008</TotalTime>
  <Words>3050</Words>
  <Application>Microsoft Office PowerPoint</Application>
  <PresentationFormat>Экран (4:3)</PresentationFormat>
  <Paragraphs>370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Городская</vt:lpstr>
      <vt:lpstr> Изменения в КИМ 2022года   </vt:lpstr>
      <vt:lpstr>Слайд 2</vt:lpstr>
      <vt:lpstr>Слайд 3</vt:lpstr>
      <vt:lpstr>Изменения КИМ</vt:lpstr>
      <vt:lpstr>Изменения КИМ</vt:lpstr>
      <vt:lpstr>Изменения КИМ</vt:lpstr>
      <vt:lpstr>Изменения КИМ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q1</dc:creator>
  <cp:lastModifiedBy>16</cp:lastModifiedBy>
  <cp:revision>345</cp:revision>
  <dcterms:modified xsi:type="dcterms:W3CDTF">2022-03-25T05:16:22Z</dcterms:modified>
</cp:coreProperties>
</file>