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2" r:id="rId2"/>
    <p:sldId id="285" r:id="rId3"/>
    <p:sldId id="283" r:id="rId4"/>
    <p:sldId id="291" r:id="rId5"/>
    <p:sldId id="286" r:id="rId6"/>
    <p:sldId id="287" r:id="rId7"/>
    <p:sldId id="288" r:id="rId8"/>
    <p:sldId id="289" r:id="rId9"/>
    <p:sldId id="290" r:id="rId10"/>
    <p:sldId id="292" r:id="rId11"/>
    <p:sldId id="293" r:id="rId12"/>
    <p:sldId id="294" r:id="rId13"/>
    <p:sldId id="297" r:id="rId14"/>
    <p:sldId id="298" r:id="rId15"/>
    <p:sldId id="300" r:id="rId16"/>
    <p:sldId id="299" r:id="rId17"/>
    <p:sldId id="302" r:id="rId18"/>
    <p:sldId id="295" r:id="rId19"/>
    <p:sldId id="296" r:id="rId20"/>
    <p:sldId id="30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5050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19533-81DF-42FC-8C72-594B765FB3A6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69224-A2EA-4A3B-93CB-3F0295E879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06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PROMO%20,,&#1061;&#1080;&#1084;&#1080;&#1103;%20&#1089;%20&#1080;&#1085;&#1090;&#1077;&#1088;&#1077;&#1089;&#1086;&#1084;,,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hemistry_with_interest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p.kruzhok.org/catalog/970" TargetMode="Externa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PROMO%20,,&#1061;&#1080;&#1084;&#1080;&#1103;%20&#1089;%20&#1080;&#1085;&#1090;&#1077;&#1088;&#1077;&#1089;&#1086;&#1084;,,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вопросы методики обучения химии»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5191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«ХИМИЯ С ИНТЕРЕСОМ»: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ОБЪЕДИНЕНИЯ ДОПОЛНИТЕЛЬНОГО ОБРАЗОВАНИЯ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2877495"/>
            <a:ext cx="385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Денисович Исаев,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 дополнительного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СОШ № 43 г. Твери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69" y="4447155"/>
            <a:ext cx="2991694" cy="16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512" y="613568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Тверь, 2022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7" y="273265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6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05064"/>
            <a:ext cx="4994370" cy="2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ПРАКТИЧЕСКИЕ ЗАНЯТИЯ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737682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обучения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класс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1706070"/>
            <a:ext cx="45622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обучения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класс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класс 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+ 10 класс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33659" y="4100879"/>
            <a:ext cx="2805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ru-RU" sz="7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56176" y="4129585"/>
            <a:ext cx="2987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ru-RU" sz="7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>
            <a:endCxn id="9" idx="0"/>
          </p:cNvCxnSpPr>
          <p:nvPr/>
        </p:nvCxnSpPr>
        <p:spPr>
          <a:xfrm flipH="1">
            <a:off x="2267744" y="896526"/>
            <a:ext cx="2137108" cy="841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  <a:endCxn id="12" idx="0"/>
          </p:cNvCxnSpPr>
          <p:nvPr/>
        </p:nvCxnSpPr>
        <p:spPr>
          <a:xfrm>
            <a:off x="4572000" y="896526"/>
            <a:ext cx="1849077" cy="8095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9" idx="2"/>
            <a:endCxn id="14" idx="0"/>
          </p:cNvCxnSpPr>
          <p:nvPr/>
        </p:nvCxnSpPr>
        <p:spPr>
          <a:xfrm flipH="1">
            <a:off x="1369071" y="2938011"/>
            <a:ext cx="898673" cy="11628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2" idx="2"/>
            <a:endCxn id="15" idx="0"/>
          </p:cNvCxnSpPr>
          <p:nvPr/>
        </p:nvCxnSpPr>
        <p:spPr>
          <a:xfrm>
            <a:off x="6421077" y="3460396"/>
            <a:ext cx="1229011" cy="6691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11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ПРАКТИЧЕСКИЕ ЗАНЯТИЯ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280831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2821242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7" b="47067"/>
          <a:stretch/>
        </p:blipFill>
        <p:spPr bwMode="auto">
          <a:xfrm>
            <a:off x="323528" y="4797152"/>
            <a:ext cx="8437866" cy="150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24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ПРАКТИЧЕСКИЕ ЗАНЯТИЯ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"/>
          <a:stretch/>
        </p:blipFill>
        <p:spPr bwMode="auto">
          <a:xfrm>
            <a:off x="395536" y="1052736"/>
            <a:ext cx="5112568" cy="36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/>
        </p:blipFill>
        <p:spPr bwMode="auto">
          <a:xfrm>
            <a:off x="5508104" y="1052736"/>
            <a:ext cx="3232752" cy="36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65836"/>
            <a:ext cx="2895466" cy="191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02" y="4649288"/>
            <a:ext cx="2713939" cy="19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https://sun9-21.userapi.com/impg/xc005VHOf0mR_CwhtaUlmzrMu9pw3qVKle4K8Q/PDjAMZTgsOo.jpg?size=1280x960&amp;quality=95&amp;sign=eaa02b60c76fa4a509b37f49a185f90f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11" y="4649287"/>
            <a:ext cx="2759745" cy="193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9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ВЫПОЛНЕНИЕ ИССЛЕДОВАТЕЛЬСКИХ РАБОТ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15846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https://sun9-17.userapi.com/impg/PMa3TNfAgWUCUdiG_i7bLkyhIAzrugn_8EpsBw/eLDbw8FqKik.jpg?size=810x1080&amp;quality=96&amp;sign=37918f4223b53cef00470e6f8caccf2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8" y="908720"/>
            <a:ext cx="4158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39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34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ПРОВЕДЕНИЕ НАУЧНЫХ ШОУ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24" y="999566"/>
            <a:ext cx="4046576" cy="545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https://sun9-52.userapi.com/impg/akni0-ZUUTVf4B8sb8Z3cNqpHiR_9IAnEImMFQ/Exibjvu87ss.jpg?size=810x1080&amp;quality=96&amp;sign=1a0abecb774f91e1d83d5c90bfc66ce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9565"/>
            <a:ext cx="4090328" cy="54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68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34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ПРОВЕДЕНИЕ ОЛИМПИАДЫ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707" y="980728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64840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2372"/>
            <a:ext cx="3681760" cy="277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39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34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ПРОВЕДЕНИЕ ОЛИМПИАДЫ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5"/>
          <a:stretch/>
        </p:blipFill>
        <p:spPr bwMode="auto">
          <a:xfrm>
            <a:off x="614734" y="980728"/>
            <a:ext cx="7968208" cy="303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6"/>
          <a:stretch/>
        </p:blipFill>
        <p:spPr bwMode="auto">
          <a:xfrm>
            <a:off x="614735" y="4005064"/>
            <a:ext cx="7968208" cy="231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44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34" y="38666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ШАГ В БУДУЩЕЕ: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ШКОЛЬНАЯ ХИМИЧЕСКАЯ ЛАБОРАТОРИЯ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15" b="87240" l="20864" r="87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21032" r="12543" b="13492"/>
          <a:stretch/>
        </p:blipFill>
        <p:spPr bwMode="auto">
          <a:xfrm>
            <a:off x="288162" y="1556792"/>
            <a:ext cx="8577944" cy="478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04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qrcoder.ru/code/?https%3A%2F%2Fvk.com%2Fchemistry_with_interest&amp;10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52425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0637"/>
            <a:ext cx="489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Мы ВКонтанкте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3761771"/>
            <a:ext cx="37593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vk.com/chemistry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_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with_interest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136496"/>
            <a:ext cx="4726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Мы на карте технологических кружков РФ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4882" r="7595" b="6154"/>
          <a:stretch/>
        </p:blipFill>
        <p:spPr bwMode="auto">
          <a:xfrm>
            <a:off x="4499992" y="4078611"/>
            <a:ext cx="4319753" cy="250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http://qrcoder.ru/code/?https%3A%2F%2Fmap.kruzhok.org%2Fcatalog%2F970&amp;6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86" y="1456468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3448128"/>
            <a:ext cx="3903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map.kruzhok.org/catalog/970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69160"/>
            <a:ext cx="1937837" cy="155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61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5010531" cy="684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008" y="4514344"/>
            <a:ext cx="4283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августе 2021 года кружок стал призёром Всероссийского конкурса кружков – 2021 в номинации «Подготовка технологических лидеров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008" y="419180"/>
            <a:ext cx="428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ВСЕРОССИЙСКИЙ КОНКУРС КРУЖКОВ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93" y="1844824"/>
            <a:ext cx="2891083" cy="28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1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unveter.ru/uploads/posts/2018-11/1542478464_773f794331a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38" y="260648"/>
            <a:ext cx="628484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302" y="391304"/>
            <a:ext cx="34501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Химии никоим образом научиться невозможно, не видав самой практики и не принимаясь за химические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</a:p>
          <a:p>
            <a:pPr algn="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М.В. Ломоносов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84983"/>
            <a:ext cx="2646690" cy="320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8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вопросы методики обучения химии»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51917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«ХИМИЯ С ИНТЕРЕСОМ»: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ОБЪЕДИНЕНИЯ ДОПОЛНИТЕЛЬНОГО ОБРАЗОВАНИЯ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2877495"/>
            <a:ext cx="385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Денисович Исаев,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 дополнительного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СОШ № 43 г. Твери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69" y="4447155"/>
            <a:ext cx="2991694" cy="16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512" y="613568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Тверь, 2022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7" y="273265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73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20688"/>
            <a:ext cx="806489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курса: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к освоению основного курса химии и изучение методов качественного и количественного химического анализа, а также физико-химических методов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06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И ЗАДАЧИ КУРСА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852936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курса: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формирование компетенции в области первоначальных химических понятий и методов качественного и количественного химического анализа, способов разделения смесей и очистки загрязнённых веществ, а также физико-химических методов исследования;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овладение навыками работы со специальным лабораторным оборудованием и химической посудой;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развитие творческих способностей, критического мышления и интереса к предмету «химия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309891" cy="101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4" y="42970"/>
            <a:ext cx="1685073" cy="131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90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moodle.osu.ru/pluginfile.php/434610/course/overviewfiles/SHIFTWO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64" y="4646585"/>
            <a:ext cx="2450347" cy="166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ЗАНЯТИЯ В КРУЖКЕ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737682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обучения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класс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1706070"/>
            <a:ext cx="45622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 обучения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класс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класс 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+ 10 класс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33659" y="4100879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занятия</a:t>
            </a:r>
          </a:p>
          <a:p>
            <a:pPr algn="ct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1,5 ч / нед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11552" y="4129585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занятие</a:t>
            </a:r>
          </a:p>
          <a:p>
            <a:pPr algn="ct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2 ч / нед</a:t>
            </a:r>
          </a:p>
        </p:txBody>
      </p:sp>
      <p:cxnSp>
        <p:nvCxnSpPr>
          <p:cNvPr id="6" name="Прямая со стрелкой 5"/>
          <p:cNvCxnSpPr>
            <a:endCxn id="9" idx="0"/>
          </p:cNvCxnSpPr>
          <p:nvPr/>
        </p:nvCxnSpPr>
        <p:spPr>
          <a:xfrm flipH="1">
            <a:off x="2267744" y="896526"/>
            <a:ext cx="2137108" cy="841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  <a:endCxn id="12" idx="0"/>
          </p:cNvCxnSpPr>
          <p:nvPr/>
        </p:nvCxnSpPr>
        <p:spPr>
          <a:xfrm>
            <a:off x="4572000" y="896526"/>
            <a:ext cx="1849077" cy="8095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9" idx="2"/>
            <a:endCxn id="14" idx="0"/>
          </p:cNvCxnSpPr>
          <p:nvPr/>
        </p:nvCxnSpPr>
        <p:spPr>
          <a:xfrm flipH="1">
            <a:off x="1982565" y="2938011"/>
            <a:ext cx="285179" cy="11628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2" idx="2"/>
            <a:endCxn id="15" idx="0"/>
          </p:cNvCxnSpPr>
          <p:nvPr/>
        </p:nvCxnSpPr>
        <p:spPr>
          <a:xfrm>
            <a:off x="6421077" y="3460396"/>
            <a:ext cx="706699" cy="6691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3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18" y="566390"/>
            <a:ext cx="4118764" cy="278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3429000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химию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(63 ч)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06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РАЗДЕЛЫ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797152"/>
            <a:ext cx="3563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 курс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90056" y="5517232"/>
            <a:ext cx="356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Смеси химических веществ, растворы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67923" y="4581128"/>
            <a:ext cx="356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Стехиометрические расчёты</a:t>
            </a:r>
          </a:p>
        </p:txBody>
      </p:sp>
      <p:cxnSp>
        <p:nvCxnSpPr>
          <p:cNvPr id="3" name="Прямая со стрелкой 2"/>
          <p:cNvCxnSpPr>
            <a:stCxn id="4" idx="1"/>
            <a:endCxn id="8" idx="0"/>
          </p:cNvCxnSpPr>
          <p:nvPr/>
        </p:nvCxnSpPr>
        <p:spPr>
          <a:xfrm flipH="1">
            <a:off x="1781944" y="4029165"/>
            <a:ext cx="413792" cy="767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2"/>
            <a:endCxn id="9" idx="0"/>
          </p:cNvCxnSpPr>
          <p:nvPr/>
        </p:nvCxnSpPr>
        <p:spPr>
          <a:xfrm>
            <a:off x="4572000" y="4629329"/>
            <a:ext cx="0" cy="8879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3"/>
            <a:endCxn id="10" idx="0"/>
          </p:cNvCxnSpPr>
          <p:nvPr/>
        </p:nvCxnSpPr>
        <p:spPr>
          <a:xfrm>
            <a:off x="6948264" y="4029165"/>
            <a:ext cx="501603" cy="551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1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81" y="738936"/>
            <a:ext cx="4518438" cy="298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3140968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химический анализ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(25,5 ч)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06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РАЗДЕЛЫ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6896" y="5284365"/>
            <a:ext cx="3563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основы химического анализа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89326" y="5229200"/>
            <a:ext cx="356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химический анализ</a:t>
            </a:r>
          </a:p>
        </p:txBody>
      </p:sp>
      <p:cxnSp>
        <p:nvCxnSpPr>
          <p:cNvPr id="3" name="Прямая со стрелкой 2"/>
          <p:cNvCxnSpPr>
            <a:stCxn id="4" idx="2"/>
            <a:endCxn id="8" idx="0"/>
          </p:cNvCxnSpPr>
          <p:nvPr/>
        </p:nvCxnSpPr>
        <p:spPr>
          <a:xfrm flipH="1">
            <a:off x="1988840" y="4895294"/>
            <a:ext cx="2583160" cy="3890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2"/>
            <a:endCxn id="10" idx="0"/>
          </p:cNvCxnSpPr>
          <p:nvPr/>
        </p:nvCxnSpPr>
        <p:spPr>
          <a:xfrm>
            <a:off x="4572000" y="4895294"/>
            <a:ext cx="2599270" cy="3339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57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2924944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Количественный химический анализ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(41,5 ч)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06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РАЗДЕЛЫ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797152"/>
            <a:ext cx="3347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Кислотно-основное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титрование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11760" y="5355213"/>
            <a:ext cx="3347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Осадительное титрование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4581128"/>
            <a:ext cx="4299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Комплексонометрическое титрование</a:t>
            </a:r>
          </a:p>
        </p:txBody>
      </p:sp>
      <p:cxnSp>
        <p:nvCxnSpPr>
          <p:cNvPr id="3" name="Прямая со стрелкой 2"/>
          <p:cNvCxnSpPr>
            <a:endCxn id="8" idx="0"/>
          </p:cNvCxnSpPr>
          <p:nvPr/>
        </p:nvCxnSpPr>
        <p:spPr>
          <a:xfrm flipH="1">
            <a:off x="1673932" y="4029165"/>
            <a:ext cx="737828" cy="7679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4" idx="2"/>
            <a:endCxn id="9" idx="0"/>
          </p:cNvCxnSpPr>
          <p:nvPr/>
        </p:nvCxnSpPr>
        <p:spPr>
          <a:xfrm flipH="1">
            <a:off x="4085692" y="4679270"/>
            <a:ext cx="486308" cy="6759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10" idx="0"/>
          </p:cNvCxnSpPr>
          <p:nvPr/>
        </p:nvCxnSpPr>
        <p:spPr>
          <a:xfrm>
            <a:off x="6631382" y="4029164"/>
            <a:ext cx="450544" cy="5519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63020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Окислительно-восстановительное титрование</a:t>
            </a:r>
          </a:p>
        </p:txBody>
      </p:sp>
      <p:cxnSp>
        <p:nvCxnSpPr>
          <p:cNvPr id="29" name="Скругленная соединительная линия 28"/>
          <p:cNvCxnSpPr/>
          <p:nvPr/>
        </p:nvCxnSpPr>
        <p:spPr>
          <a:xfrm rot="16200000" flipH="1">
            <a:off x="4791672" y="4815155"/>
            <a:ext cx="1720896" cy="1440160"/>
          </a:xfrm>
          <a:prstGeom prst="curved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52" y="693857"/>
            <a:ext cx="2924095" cy="22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35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30" y="511803"/>
            <a:ext cx="2628110" cy="262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3628" y="2756390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Физико-химические методы анализа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(40 ч)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06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РАЗДЕЛЫ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955" y="4728336"/>
            <a:ext cx="356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4774938"/>
            <a:ext cx="3563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Электрохимические методы</a:t>
            </a:r>
          </a:p>
        </p:txBody>
      </p:sp>
      <p:cxnSp>
        <p:nvCxnSpPr>
          <p:cNvPr id="3" name="Прямая со стрелкой 2"/>
          <p:cNvCxnSpPr>
            <a:stCxn id="4" idx="2"/>
            <a:endCxn id="8" idx="0"/>
          </p:cNvCxnSpPr>
          <p:nvPr/>
        </p:nvCxnSpPr>
        <p:spPr>
          <a:xfrm flipH="1">
            <a:off x="2037899" y="4510716"/>
            <a:ext cx="2551993" cy="2176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2"/>
            <a:endCxn id="10" idx="0"/>
          </p:cNvCxnSpPr>
          <p:nvPr/>
        </p:nvCxnSpPr>
        <p:spPr>
          <a:xfrm>
            <a:off x="4589892" y="4510716"/>
            <a:ext cx="2340116" cy="264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588224" y="6124349"/>
            <a:ext cx="2476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Кондуктометрия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528" y="5775647"/>
            <a:ext cx="2538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Рефрактометрия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10016" y="5847655"/>
            <a:ext cx="2538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рН-метрия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304802" y="6180530"/>
            <a:ext cx="2926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Фотоколориметрия</a:t>
            </a:r>
          </a:p>
        </p:txBody>
      </p:sp>
      <p:cxnSp>
        <p:nvCxnSpPr>
          <p:cNvPr id="7" name="Прямая со стрелкой 6"/>
          <p:cNvCxnSpPr>
            <a:stCxn id="8" idx="2"/>
            <a:endCxn id="12" idx="0"/>
          </p:cNvCxnSpPr>
          <p:nvPr/>
        </p:nvCxnSpPr>
        <p:spPr>
          <a:xfrm flipH="1">
            <a:off x="1286652" y="5682443"/>
            <a:ext cx="751247" cy="93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8" idx="2"/>
            <a:endCxn id="15" idx="0"/>
          </p:cNvCxnSpPr>
          <p:nvPr/>
        </p:nvCxnSpPr>
        <p:spPr>
          <a:xfrm>
            <a:off x="2037899" y="5682443"/>
            <a:ext cx="730347" cy="498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0" idx="2"/>
            <a:endCxn id="14" idx="0"/>
          </p:cNvCxnSpPr>
          <p:nvPr/>
        </p:nvCxnSpPr>
        <p:spPr>
          <a:xfrm flipH="1">
            <a:off x="5679140" y="5729045"/>
            <a:ext cx="1250868" cy="1186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0" idx="2"/>
            <a:endCxn id="11" idx="0"/>
          </p:cNvCxnSpPr>
          <p:nvPr/>
        </p:nvCxnSpPr>
        <p:spPr>
          <a:xfrm>
            <a:off x="6930008" y="5729045"/>
            <a:ext cx="896455" cy="3953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97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zen_doc/108343/pub_5b20f05c77d0e67f1fc55219_5b20f07cc71a92a91b9eb141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4"/>
          <a:stretch/>
        </p:blipFill>
        <p:spPr bwMode="auto">
          <a:xfrm>
            <a:off x="1736591" y="1127934"/>
            <a:ext cx="5742825" cy="464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3588" y="515719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анализ в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экологическом мониторинге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8666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РАЗДЕЛЫ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(В ПЕРСПЕКТИВЕ)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55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393</Words>
  <Application>Microsoft Office PowerPoint</Application>
  <PresentationFormat>Экран (4:3)</PresentationFormat>
  <Paragraphs>92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HP</cp:lastModifiedBy>
  <cp:revision>77</cp:revision>
  <dcterms:created xsi:type="dcterms:W3CDTF">2022-03-20T08:58:32Z</dcterms:created>
  <dcterms:modified xsi:type="dcterms:W3CDTF">2022-03-25T05:58:15Z</dcterms:modified>
</cp:coreProperties>
</file>