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6" r:id="rId2"/>
    <p:sldId id="280" r:id="rId3"/>
    <p:sldId id="281" r:id="rId4"/>
    <p:sldId id="279" r:id="rId5"/>
    <p:sldId id="282" r:id="rId6"/>
    <p:sldId id="283" r:id="rId7"/>
    <p:sldId id="284" r:id="rId8"/>
    <p:sldId id="286" r:id="rId9"/>
    <p:sldId id="287" r:id="rId10"/>
    <p:sldId id="285" r:id="rId11"/>
    <p:sldId id="27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2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55216-BA23-441F-B099-A24508A5D8E6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731D6-9B92-49FC-977A-939749316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731D6-9B92-49FC-977A-93974931636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273915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Химический эксперимент. 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Изменения в КИМ 2022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>
            <a:normAutofit fontScale="85000" lnSpcReduction="10000"/>
          </a:bodyPr>
          <a:lstStyle/>
          <a:p>
            <a:pPr algn="r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Иванова Ирина Викторовна, </a:t>
            </a:r>
          </a:p>
          <a:p>
            <a:pPr algn="r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по УВР, учитель химии МОУ СОШ № 16, председатель предметной комиссии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8715436" cy="4647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Изменения в КИМ 2022 года</a:t>
            </a:r>
          </a:p>
          <a:p>
            <a:r>
              <a:rPr lang="ru-RU" dirty="0" smtClean="0"/>
              <a:t>При возникновении ситуации, когда разлит или рассыпан химический</a:t>
            </a:r>
          </a:p>
          <a:p>
            <a:r>
              <a:rPr lang="ru-RU" dirty="0" smtClean="0"/>
              <a:t>реактив, уборку реактива проводит специалист по проведению инструктажа</a:t>
            </a:r>
          </a:p>
          <a:p>
            <a:r>
              <a:rPr lang="ru-RU" dirty="0" smtClean="0"/>
              <a:t>и обеспечению лабораторных работ.</a:t>
            </a:r>
          </a:p>
          <a:p>
            <a:endParaRPr lang="ru-RU" b="1" dirty="0" smtClean="0"/>
          </a:p>
          <a:p>
            <a:r>
              <a:rPr lang="ru-RU" b="1" dirty="0" smtClean="0"/>
              <a:t>При проведении ОГЭ в 2022 г. задания, требующие проведения химических экспериментов</a:t>
            </a:r>
          </a:p>
          <a:p>
            <a:r>
              <a:rPr lang="ru-RU" b="1" dirty="0" smtClean="0"/>
              <a:t>с использованием участниками экзамена спиртовки и/или вытяжного шкафа, не будут включены</a:t>
            </a:r>
          </a:p>
          <a:p>
            <a:r>
              <a:rPr lang="ru-RU" b="1" dirty="0" smtClean="0"/>
              <a:t>в контрольные измерительные материалы.</a:t>
            </a:r>
          </a:p>
          <a:p>
            <a:endParaRPr lang="ru-RU" b="1" dirty="0" smtClean="0"/>
          </a:p>
          <a:p>
            <a:r>
              <a:rPr lang="ru-RU" sz="2000" dirty="0" smtClean="0"/>
              <a:t>Внесены изменения в «Общий перечень веществ, используемых для</a:t>
            </a:r>
          </a:p>
          <a:p>
            <a:r>
              <a:rPr lang="ru-RU" sz="2000" dirty="0" smtClean="0"/>
              <a:t>составления комплектов реактивов» (таблица 7).</a:t>
            </a:r>
          </a:p>
          <a:p>
            <a:r>
              <a:rPr lang="ru-RU" sz="2000" dirty="0" smtClean="0"/>
              <a:t>1) удалены карбонат кальция/ карбонат магния;</a:t>
            </a:r>
          </a:p>
          <a:p>
            <a:r>
              <a:rPr lang="ru-RU" sz="2000" dirty="0" smtClean="0"/>
              <a:t>2) добавлен хлорид магния</a:t>
            </a:r>
            <a:endParaRPr lang="ru-RU" sz="2000" b="1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857232"/>
            <a:ext cx="8358246" cy="4647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забываем, что…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•Участник может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отказаться от выполнения эксперимента (в любой момент).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•Участник выполняет эксперимент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ОДИН раз.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0042"/>
            <a:ext cx="6938938" cy="3281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00438"/>
            <a:ext cx="6938938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8358246" cy="6524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Для проведения ОГЭ по химии 2020 должны быть задействованы специализированные кабинеты химии –лаборатории</a:t>
            </a:r>
          </a:p>
          <a:p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задней части кабинета-лаборатории должны быть 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•стол(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для проведения химического эксперимента (по числу вариантов);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•стол(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для комплектов оборудования и реактивов, используемых для выполнения экспериментальных заданий;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•стулья для специалиста по проведению инструктажа и обеспечению лабораторных работ в аудитории и экспертов, оценивающих выполнение лабораторных работ (2-3);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•Раковина с проточной водой, мыло, одноразовые полотенца / салфетки;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•аптечка.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9"/>
            <a:ext cx="8429684" cy="62478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столе(ах) для комплектов оборудования и реактивов: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каждый вариант КИМ по 2 лабораторных комплекта;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контейнер с чистыми пробирками (из общего расчета по3шт. на каждого участника);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сосуд для сбора отработанных реактивов с пробкой;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контейнер для использованных  пробирок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запас дистиллированной воды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Рядом со столом для комплектов оборудования и реактивов необходимо разместить индивидуальные средства защиты для обучающихся (халаты, резиновые перчатки).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выполнении химического эксперимента участники экзамена должны использовать в качестве индивидуальных средств защиты халаты и по желанию резиновые перчатки.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завершения выполнения участником экспериментального задания специалист по проведению инструктажа и обеспечению лабораторных работ перемещает использованный лабораторный комплект со стола для проведения химического эксперимента на стол для комплектов оборудования и реактивов и производит замену использованных пробирок на чистые.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57150"/>
            <a:ext cx="7200900" cy="6743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5888" y="619125"/>
            <a:ext cx="6372225" cy="561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71480"/>
            <a:ext cx="6324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85720" y="3500438"/>
            <a:ext cx="864399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самостоятельной подготовке растворов реактивов ( на 15 человек)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Объем каждого раствора 50-100 мл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Объемы растворов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гидроксида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натрия и соляной и серной кислот не менее 250мл (концентрация 10%)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Концентрация растворов солей -5%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(нитрат серебра -1%)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Заранее не готовится раствор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ульфатажелеза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Металлы (стружка, гранулы, проволока или порошок) –10 -20 г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85729"/>
            <a:ext cx="8429684" cy="683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Проведение экзамена в одной аудитории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•Организаторы в аудитории (2 человека), специалист по проведению инструктажа и обеспечению лабораторных работ в аудитории и эксперты, оценивающие выполнение лабораторных работ (2-3 человека) находятся в одной аудитории.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•Участник ОГЭ по химии выполняет задания №№1-23.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•Выполняя задание №23, участник готовится к выполнению  эксперимента (задание №24).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•Участник может переходить к практической части экзамена не ранее чем через 30 мин от начала экзамена, но не позднее чем за 20 минут до его окончания.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•Выполнив задание №23 участник оповещает организаторов в  аудитории о готовности к выполнению  эксперимента, подняв руку.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Эксперт выясняет вариант КИМ и приглашает участника экзамена к столу для проведения эксперимента и выдает ему лоток с реактивами и оборудованием в соответствии с вариантом КИМ . Участник может иметь при себе: КИМ  (с заданием , инструкцией ТБ и номером варианта), черновик, ручку.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•Участник сначала готовится к проведению  эксперимента (знакомится с оборудованием и реактивами), после  чего сообщает о своей готовности эксперту-экзаменатору.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286808" cy="44319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Время обращения фиксируется  организатором/экспертом–экзаменатором.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•После того как эксперты-экзаменаторы (2 чел.) готовы к оцениванию, участник проводит химический эксперимент.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•Участник возвращается на свое рабочее место, в случае необходимости, дополняет или корректирует свой ответ на задание №23, продолжает выполнение экзаменационной работы.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•Если корректировка ответа не требуется, то участник сдает черновики, КИМ, бланки ответов и покидает аудиторию, закончив экзамен.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8715436" cy="54168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Изменения в КИМ 2022 года</a:t>
            </a:r>
          </a:p>
          <a:p>
            <a:pPr algn="ctr"/>
            <a:r>
              <a:rPr lang="ru-RU" sz="2200" dirty="0" smtClean="0"/>
              <a:t>Практическая часть</a:t>
            </a:r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Задание № 23. Используя только реактивы из приведённого перечня</a:t>
            </a:r>
            <a:r>
              <a:rPr lang="ru-RU" dirty="0" smtClean="0"/>
              <a:t>, запишите молекулярные уравнения двух реакций, которые характеризуют химические свойства </a:t>
            </a:r>
            <a:r>
              <a:rPr lang="ru-RU" b="1" dirty="0" smtClean="0"/>
              <a:t>сульфата магния, </a:t>
            </a:r>
            <a:r>
              <a:rPr lang="ru-RU" dirty="0" smtClean="0"/>
              <a:t>и укажите признаки их протекания ( наличие</a:t>
            </a:r>
            <a:r>
              <a:rPr lang="en-US" dirty="0" smtClean="0"/>
              <a:t>/</a:t>
            </a:r>
            <a:r>
              <a:rPr lang="ru-RU" dirty="0" smtClean="0"/>
              <a:t>отсутствие запаха у газа, цвет осадка или раствора)</a:t>
            </a:r>
          </a:p>
          <a:p>
            <a:r>
              <a:rPr lang="ru-RU" dirty="0" smtClean="0"/>
              <a:t>.</a:t>
            </a:r>
          </a:p>
          <a:p>
            <a:r>
              <a:rPr lang="ru-RU" i="1" dirty="0" smtClean="0"/>
              <a:t>Ознакомьтесь с инструкцией по выполнению задания 24, прилагаемой к заданиям КИМ.</a:t>
            </a:r>
          </a:p>
          <a:p>
            <a:r>
              <a:rPr lang="ru-RU" i="1" dirty="0" smtClean="0"/>
              <a:t>Сообщите организатору в аудитории о своей готовности приступить к выполнению задания 24.</a:t>
            </a:r>
          </a:p>
          <a:p>
            <a:r>
              <a:rPr lang="ru-RU" i="1" dirty="0" smtClean="0"/>
              <a:t>Подготовьте лабораторное оборудование, необходимое для проведения эксперимента.</a:t>
            </a:r>
            <a:endParaRPr 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357298"/>
          <a:ext cx="8501122" cy="1128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22"/>
              </a:tblGrid>
              <a:tr h="1128714">
                <a:tc>
                  <a:txBody>
                    <a:bodyPr/>
                    <a:lstStyle/>
                    <a:p>
                      <a:r>
                        <a:rPr lang="ru-RU" dirty="0" smtClean="0"/>
                        <a:t>Дан раствор сульфата магния, а так же набор следующих реактивов: цинк, соляная кислота, растворы </a:t>
                      </a:r>
                      <a:r>
                        <a:rPr lang="ru-RU" dirty="0" err="1" smtClean="0"/>
                        <a:t>гидроксида</a:t>
                      </a:r>
                      <a:r>
                        <a:rPr lang="ru-RU" dirty="0" smtClean="0"/>
                        <a:t> натрия, хлорида бария и нитрат калия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8715436" cy="62478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Изменения в КИМ 2022 года</a:t>
            </a:r>
          </a:p>
          <a:p>
            <a:r>
              <a:rPr lang="ru-RU" sz="2000" b="1" dirty="0" smtClean="0"/>
              <a:t>Задание №  24 </a:t>
            </a:r>
          </a:p>
          <a:p>
            <a:pPr indent="457200"/>
            <a:r>
              <a:rPr lang="ru-RU" sz="2000" dirty="0" smtClean="0"/>
              <a:t>Проведите химические реакции между сульфатом магния и выбранными веществами в соответствии с составленными уравнениями реакции, соблюдая правила техники безопасности, приведённые в инструкции к заданию. </a:t>
            </a:r>
          </a:p>
          <a:p>
            <a:pPr indent="457200"/>
            <a:r>
              <a:rPr lang="ru-RU" sz="2000" dirty="0" smtClean="0"/>
              <a:t>Проверьте, правильно ли указаны в ответе на задание 23 признаки протекания реакций. </a:t>
            </a:r>
          </a:p>
          <a:p>
            <a:pPr indent="457200"/>
            <a:r>
              <a:rPr lang="ru-RU" sz="2000" dirty="0" smtClean="0"/>
              <a:t>При необходимости дополните ответ или скорректируйте его.</a:t>
            </a:r>
          </a:p>
          <a:p>
            <a:pPr indent="457200"/>
            <a:r>
              <a:rPr lang="ru-RU" sz="2000" b="1" dirty="0" smtClean="0"/>
              <a:t>Оценивание выполнения задания 24 осуществляется непосредственно</a:t>
            </a:r>
          </a:p>
          <a:p>
            <a:pPr indent="457200"/>
            <a:r>
              <a:rPr lang="ru-RU" sz="2000" b="1" dirty="0" smtClean="0"/>
              <a:t>при выполнении участником экзамена задания в аудитории двумя членами предметной комиссии (экспертами), оценивающими выполнение лабораторных работ, независимо друг от друга. Максимальный балл за выполнение задания 24 – 2. </a:t>
            </a:r>
          </a:p>
          <a:p>
            <a:pPr indent="457200"/>
            <a:r>
              <a:rPr lang="ru-RU" sz="2000" b="1" dirty="0" smtClean="0"/>
              <a:t>Результаты оценивания выполнения задания 24 вносятся в отдельную ведомость и не доводятся до сведения участника ОГЭ в день экзамена</a:t>
            </a:r>
          </a:p>
          <a:p>
            <a:pPr indent="457200"/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8715436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Критерии оценивания задания № 24</a:t>
            </a:r>
          </a:p>
          <a:p>
            <a:r>
              <a:rPr lang="ru-RU" sz="2000" u="sng" dirty="0" smtClean="0"/>
              <a:t>Выполнение или не выполнение участником задания 23 не влияет на оценивание задания 24</a:t>
            </a:r>
          </a:p>
          <a:p>
            <a:endParaRPr lang="ru-RU" sz="2000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571612"/>
          <a:ext cx="9001156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5338"/>
                <a:gridCol w="78581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Содержание верного ответа и указания по оцениванию </a:t>
                      </a:r>
                      <a:r>
                        <a:rPr lang="ru-RU" sz="1800" dirty="0" smtClean="0"/>
                        <a:t>(допускаются иные формулировки ответа, не искажающие его смысла)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Баллы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Химический эксперимент выполнен в соответствии с инструкцией</a:t>
                      </a:r>
                    </a:p>
                    <a:p>
                      <a:r>
                        <a:rPr lang="ru-RU" sz="1800" dirty="0" smtClean="0"/>
                        <a:t>к заданию 24:</a:t>
                      </a:r>
                    </a:p>
                    <a:p>
                      <a:r>
                        <a:rPr lang="ru-RU" sz="1800" dirty="0" smtClean="0"/>
                        <a:t>• отбор веществ проведён в соответствии с пунктами 3.1–3.5</a:t>
                      </a:r>
                    </a:p>
                    <a:p>
                      <a:r>
                        <a:rPr lang="ru-RU" sz="1800" dirty="0" smtClean="0"/>
                        <a:t>инструкции;</a:t>
                      </a:r>
                    </a:p>
                    <a:p>
                      <a:r>
                        <a:rPr lang="ru-RU" sz="1800" dirty="0" smtClean="0"/>
                        <a:t> • смешивание веществ выполнено в соответствии с пунктами</a:t>
                      </a:r>
                    </a:p>
                    <a:p>
                      <a:r>
                        <a:rPr lang="ru-RU" sz="1800" dirty="0" smtClean="0"/>
                        <a:t>3.6–3.8 инструкции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Химический эксперимент выполнен в соответствии с правилами</a:t>
                      </a:r>
                    </a:p>
                    <a:p>
                      <a:r>
                        <a:rPr lang="ru-RU" sz="1800" dirty="0" smtClean="0"/>
                        <a:t>техники безопасности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Правила техники безопасности нарушены при отборе или</a:t>
                      </a:r>
                    </a:p>
                    <a:p>
                      <a:r>
                        <a:rPr lang="ru-RU" sz="1800" dirty="0" smtClean="0"/>
                        <a:t>смешивании веществ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Правила техники безопасности нарушены как при отборе, так и при смешивании веществ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Максимальный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При нарушении правил техники безопасности, которое может нанести ущерб здоровью самого экзаменуемого или других  участников экзамена, эксперт обязан прекратить выполнение экзаменуемым эксперимента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8715436" cy="56323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Изменения в КИМ 2022 года</a:t>
            </a:r>
          </a:p>
          <a:p>
            <a:r>
              <a:rPr lang="ru-RU" b="1" dirty="0" smtClean="0"/>
              <a:t>Правила техники безопасности при отборе веществ ( 1 балл)</a:t>
            </a:r>
          </a:p>
          <a:p>
            <a:endParaRPr lang="ru-RU" dirty="0" smtClean="0"/>
          </a:p>
          <a:p>
            <a:r>
              <a:rPr lang="ru-RU" dirty="0" smtClean="0"/>
              <a:t>3.1. </a:t>
            </a:r>
            <a:r>
              <a:rPr lang="ru-RU" b="1" dirty="0" smtClean="0"/>
              <a:t>В склянке находится пипетка. Это означает, что отбор жидкости</a:t>
            </a:r>
          </a:p>
          <a:p>
            <a:r>
              <a:rPr lang="ru-RU" dirty="0" smtClean="0"/>
              <a:t>и переливание её в пробирку для проведения реакции необходимо</a:t>
            </a:r>
          </a:p>
          <a:p>
            <a:r>
              <a:rPr lang="ru-RU" dirty="0" smtClean="0"/>
              <a:t>проводить только с помощью пипетки. Для проведения опытов</a:t>
            </a:r>
          </a:p>
          <a:p>
            <a:r>
              <a:rPr lang="ru-RU" dirty="0" smtClean="0"/>
              <a:t>отбирают 7–10 капель реактива.</a:t>
            </a:r>
          </a:p>
          <a:p>
            <a:r>
              <a:rPr lang="ru-RU" dirty="0" smtClean="0"/>
              <a:t>3.2. </a:t>
            </a:r>
            <a:r>
              <a:rPr lang="ru-RU" b="1" dirty="0" smtClean="0"/>
              <a:t>Пипетка в склянке с жидкостью отсутствует. В этом случае</a:t>
            </a:r>
          </a:p>
          <a:p>
            <a:r>
              <a:rPr lang="ru-RU" dirty="0" smtClean="0"/>
              <a:t>переливание раствора осуществляют через край склянки, которую располагают так, чтобы при её наклоне этикетка оказалась сверху («этикетку – в ладонь!»). Склянку медленно наклоняют над пробиркой, пока нужный объём раствора не перельётся в неё. Объём перелитого раствора должен составлять 1–2 мл (1–2 см по высоте пробирки).</a:t>
            </a:r>
          </a:p>
          <a:p>
            <a:r>
              <a:rPr lang="ru-RU" dirty="0" smtClean="0"/>
              <a:t>3.3. </a:t>
            </a:r>
            <a:r>
              <a:rPr lang="ru-RU" b="1" dirty="0" smtClean="0"/>
              <a:t>Для проведения опыта требуется порошкообразное (сыпучее)</a:t>
            </a:r>
          </a:p>
          <a:p>
            <a:r>
              <a:rPr lang="ru-RU" b="1" dirty="0" smtClean="0"/>
              <a:t>вещество. Отбор порошкообразного вещества из ёмкости</a:t>
            </a:r>
          </a:p>
          <a:p>
            <a:r>
              <a:rPr lang="ru-RU" dirty="0" smtClean="0"/>
              <a:t>осуществляют только с помощью ложечки или шпателя.</a:t>
            </a:r>
          </a:p>
          <a:p>
            <a:r>
              <a:rPr lang="ru-RU" dirty="0" smtClean="0"/>
              <a:t>3.4. </a:t>
            </a:r>
            <a:r>
              <a:rPr lang="ru-RU" b="1" dirty="0" smtClean="0"/>
              <a:t>При отборе исходного реактива взят его излишек. Возврат</a:t>
            </a:r>
          </a:p>
          <a:p>
            <a:r>
              <a:rPr lang="ru-RU" dirty="0" smtClean="0"/>
              <a:t>излишка реактива в исходную ёмкость категорически запрещён. Его</a:t>
            </a:r>
          </a:p>
          <a:p>
            <a:r>
              <a:rPr lang="ru-RU" dirty="0" smtClean="0"/>
              <a:t>помещают в отдельную, резервную пробирку.</a:t>
            </a:r>
          </a:p>
          <a:p>
            <a:r>
              <a:rPr lang="ru-RU" dirty="0" smtClean="0"/>
              <a:t>3.5. Сосуд с исходным реактивом (жидкостью или порошком)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8715436" cy="3970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Изменения в КИМ 2022 года</a:t>
            </a:r>
          </a:p>
          <a:p>
            <a:r>
              <a:rPr lang="ru-RU" b="1" dirty="0" smtClean="0"/>
              <a:t>Правила техники безопасности при смешивании веществ ( 1 балл)</a:t>
            </a:r>
          </a:p>
          <a:p>
            <a:endParaRPr lang="ru-RU" b="1" dirty="0" smtClean="0"/>
          </a:p>
          <a:p>
            <a:r>
              <a:rPr lang="ru-RU" dirty="0" smtClean="0"/>
              <a:t>3.6. При растворении в воде порошкообразного вещества или при</a:t>
            </a:r>
          </a:p>
          <a:p>
            <a:r>
              <a:rPr lang="ru-RU" dirty="0" smtClean="0"/>
              <a:t>перемешивании реактивов </a:t>
            </a:r>
            <a:r>
              <a:rPr lang="ru-RU" b="1" dirty="0" smtClean="0"/>
              <a:t>следует слегка ударять пальцем по дну</a:t>
            </a:r>
          </a:p>
          <a:p>
            <a:r>
              <a:rPr lang="ru-RU" dirty="0" smtClean="0"/>
              <a:t>пробирки.</a:t>
            </a:r>
          </a:p>
          <a:p>
            <a:r>
              <a:rPr lang="ru-RU" dirty="0" smtClean="0"/>
              <a:t>3.7. Для определения запаха вещества следует взмахом руки над</a:t>
            </a:r>
          </a:p>
          <a:p>
            <a:r>
              <a:rPr lang="ru-RU" dirty="0" smtClean="0"/>
              <a:t>горлышком сосуда </a:t>
            </a:r>
            <a:r>
              <a:rPr lang="ru-RU" b="1" dirty="0" smtClean="0"/>
              <a:t>направлять на себя пары этого вещества.</a:t>
            </a:r>
          </a:p>
          <a:p>
            <a:r>
              <a:rPr lang="ru-RU" dirty="0" smtClean="0"/>
              <a:t>3.8. </a:t>
            </a:r>
            <a:r>
              <a:rPr lang="ru-RU" b="1" dirty="0" smtClean="0"/>
              <a:t>Если реактив попал на рабочий стол, кожу или одежду,</a:t>
            </a:r>
          </a:p>
          <a:p>
            <a:r>
              <a:rPr lang="ru-RU" dirty="0" smtClean="0"/>
              <a:t>необходимо незамедлительно обратиться за помощью к специалисту</a:t>
            </a:r>
          </a:p>
          <a:p>
            <a:r>
              <a:rPr lang="ru-RU" dirty="0" smtClean="0"/>
              <a:t>по обеспечению лабораторных работ в аудитории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8715436" cy="57708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Изменения в КИМ 2022 года</a:t>
            </a:r>
          </a:p>
          <a:p>
            <a:pPr indent="457200"/>
            <a:r>
              <a:rPr lang="ru-RU" sz="2100" dirty="0" smtClean="0"/>
              <a:t>Для проведения экзамена рекомендуется минимизировать перенос лабораторного оборудования и химических реактивов, предназначенных для проведения химических экспериментов (задание 24). </a:t>
            </a:r>
          </a:p>
          <a:p>
            <a:pPr indent="457200"/>
            <a:r>
              <a:rPr lang="ru-RU" sz="2100" dirty="0" smtClean="0"/>
              <a:t>Рекомендуемая схема организации проведения экзамена предполагает выделение в аудитории отдельных столов, на которых будут размещены индивидуальные комплекты, состоящие из лабораторного оборудования и химических реактивов.</a:t>
            </a:r>
          </a:p>
          <a:p>
            <a:pPr indent="457200"/>
            <a:r>
              <a:rPr lang="ru-RU" sz="2100" dirty="0" smtClean="0"/>
              <a:t>Для выполнения химических экспериментов (задание 24) участники экзамена по указанию организатора в аудитории подходят к одному из столов с лабораторным оборудованием (при необходимости с собой они могут взять черновик с записями решения выполнения задания 23) и приступают к выполнению задания 24 после получения соответствующего указания присутствующих экспертов.</a:t>
            </a:r>
            <a:endParaRPr lang="ru-RU" sz="2100" b="1" dirty="0" smtClean="0"/>
          </a:p>
          <a:p>
            <a:endParaRPr lang="ru-RU" b="1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8715436" cy="59093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Изменения в КИМ 2022 года</a:t>
            </a:r>
          </a:p>
          <a:p>
            <a:r>
              <a:rPr lang="ru-RU" b="1" dirty="0" smtClean="0"/>
              <a:t>Условия проведения работы</a:t>
            </a:r>
          </a:p>
          <a:p>
            <a:r>
              <a:rPr lang="ru-RU" dirty="0" smtClean="0"/>
              <a:t>Для выполнения химического эксперимента, предусмотренного</a:t>
            </a:r>
          </a:p>
          <a:p>
            <a:r>
              <a:rPr lang="ru-RU" dirty="0" smtClean="0"/>
              <a:t>заданиями 23 и 24, каждому участнику экзамена предлагается</a:t>
            </a:r>
          </a:p>
          <a:p>
            <a:r>
              <a:rPr lang="ru-RU" dirty="0" smtClean="0"/>
              <a:t>индивидуальный комплект, состоящий из определённого набора</a:t>
            </a:r>
          </a:p>
          <a:p>
            <a:r>
              <a:rPr lang="ru-RU" dirty="0" smtClean="0"/>
              <a:t>оборудования и реактивов.</a:t>
            </a:r>
          </a:p>
          <a:p>
            <a:r>
              <a:rPr lang="ru-RU" dirty="0" smtClean="0"/>
              <a:t>При выполнении задания 24 участник экзамена может использовать</a:t>
            </a:r>
          </a:p>
          <a:p>
            <a:r>
              <a:rPr lang="ru-RU" dirty="0" smtClean="0"/>
              <a:t>записи в черновике с ответом на задание 23, а также делать записи</a:t>
            </a:r>
          </a:p>
          <a:p>
            <a:r>
              <a:rPr lang="ru-RU" dirty="0" smtClean="0"/>
              <a:t>в черновике, которые впоследствии вправе использовать при выполнении</a:t>
            </a:r>
          </a:p>
          <a:p>
            <a:r>
              <a:rPr lang="ru-RU" dirty="0" smtClean="0"/>
              <a:t>других заданий экзаменационной работы.</a:t>
            </a:r>
          </a:p>
          <a:p>
            <a:r>
              <a:rPr lang="ru-RU" dirty="0" smtClean="0"/>
              <a:t>предусмотренных заданиями 23 и 24, включает в себя шесть различных</a:t>
            </a:r>
          </a:p>
          <a:p>
            <a:r>
              <a:rPr lang="ru-RU" dirty="0" smtClean="0"/>
              <a:t>веществ (или их растворов), перечисленных перед заданием 23 каждого</a:t>
            </a:r>
          </a:p>
          <a:p>
            <a:r>
              <a:rPr lang="ru-RU" dirty="0" smtClean="0"/>
              <a:t>варианта КИМ. </a:t>
            </a:r>
            <a:r>
              <a:rPr lang="ru-RU" b="1" dirty="0" smtClean="0"/>
              <a:t>Надписи на склянках с веществами, выдаваемых</a:t>
            </a:r>
          </a:p>
          <a:p>
            <a:r>
              <a:rPr lang="ru-RU" b="1" dirty="0" smtClean="0"/>
              <a:t>экзаменуемому для проведения реакций, должны полностью</a:t>
            </a:r>
          </a:p>
          <a:p>
            <a:r>
              <a:rPr lang="ru-RU" b="1" dirty="0" smtClean="0"/>
              <a:t>соответствовать перечню реактивов, который указан в условии задания.</a:t>
            </a:r>
          </a:p>
          <a:p>
            <a:r>
              <a:rPr lang="ru-RU" dirty="0" smtClean="0"/>
              <a:t>Проведение лабораторных опытов при выполнении задания 24</a:t>
            </a:r>
          </a:p>
          <a:p>
            <a:r>
              <a:rPr lang="ru-RU" dirty="0" smtClean="0"/>
              <a:t>осуществляется в условиях химической лаборатории, оборудование которой</a:t>
            </a:r>
          </a:p>
          <a:p>
            <a:r>
              <a:rPr lang="ru-RU" dirty="0" smtClean="0"/>
              <a:t>должно соответствовать требованиям </a:t>
            </a:r>
            <a:r>
              <a:rPr lang="ru-RU" dirty="0" err="1" smtClean="0"/>
              <a:t>СанПиН</a:t>
            </a:r>
            <a:r>
              <a:rPr lang="ru-RU" dirty="0" smtClean="0"/>
              <a:t> к кабинетам химии</a:t>
            </a:r>
            <a:endParaRPr lang="ru-RU" b="1" dirty="0" smtClean="0"/>
          </a:p>
          <a:p>
            <a:endParaRPr lang="ru-RU" b="1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8715436" cy="52629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Изменения в КИМ 2022 года</a:t>
            </a:r>
          </a:p>
          <a:p>
            <a:r>
              <a:rPr lang="ru-RU" sz="2000" dirty="0" smtClean="0"/>
              <a:t>Перед началом экзаменационной работы или перед началом</a:t>
            </a:r>
          </a:p>
          <a:p>
            <a:r>
              <a:rPr lang="ru-RU" sz="2000" dirty="0" smtClean="0"/>
              <a:t>выполнения задания 24 специалист по проведению инструктажа и</a:t>
            </a:r>
          </a:p>
          <a:p>
            <a:r>
              <a:rPr lang="ru-RU" sz="2000" dirty="0" smtClean="0"/>
              <a:t>обеспечению лабораторных работ проводит инструктаж участника(-</a:t>
            </a:r>
            <a:r>
              <a:rPr lang="ru-RU" sz="2000" dirty="0" err="1" smtClean="0"/>
              <a:t>ов</a:t>
            </a:r>
            <a:r>
              <a:rPr lang="ru-RU" sz="2000" dirty="0" smtClean="0"/>
              <a:t>)</a:t>
            </a:r>
          </a:p>
          <a:p>
            <a:r>
              <a:rPr lang="ru-RU" sz="2000" dirty="0" smtClean="0"/>
              <a:t>экзамена по технике безопасности при обращении с лабораторным</a:t>
            </a:r>
          </a:p>
          <a:p>
            <a:r>
              <a:rPr lang="ru-RU" sz="2000" dirty="0" smtClean="0"/>
              <a:t>оборудованием и реактивами под подпись каждого участника экзамена.</a:t>
            </a:r>
          </a:p>
          <a:p>
            <a:r>
              <a:rPr lang="ru-RU" sz="2000" dirty="0" smtClean="0"/>
              <a:t>К выполнению задания 24 </a:t>
            </a:r>
            <a:r>
              <a:rPr lang="ru-RU" sz="2000" b="1" dirty="0" smtClean="0"/>
              <a:t>не допускаются участники экзамена,</a:t>
            </a:r>
          </a:p>
          <a:p>
            <a:r>
              <a:rPr lang="ru-RU" sz="2000" dirty="0" smtClean="0"/>
              <a:t>не прошедшие инструктажа по технике безопасности. Примерная инструкция</a:t>
            </a:r>
          </a:p>
          <a:p>
            <a:r>
              <a:rPr lang="ru-RU" sz="2000" dirty="0" smtClean="0"/>
              <a:t>по технике безопасности приведена в Приложении 3.</a:t>
            </a:r>
          </a:p>
          <a:p>
            <a:r>
              <a:rPr lang="ru-RU" sz="2000" dirty="0" smtClean="0"/>
              <a:t>В целях обеспечения оценивания выполнения задания 24 участниками</a:t>
            </a:r>
          </a:p>
          <a:p>
            <a:r>
              <a:rPr lang="ru-RU" sz="2000" dirty="0" smtClean="0"/>
              <a:t>экзамена в каждой аудитории, где участники экзамена проводят химические</a:t>
            </a:r>
          </a:p>
          <a:p>
            <a:r>
              <a:rPr lang="ru-RU" sz="2000" dirty="0" smtClean="0"/>
              <a:t>эксперименты, предусмотренные заданием 24, присутствуют два эксперта,</a:t>
            </a:r>
          </a:p>
          <a:p>
            <a:r>
              <a:rPr lang="ru-RU" sz="2000" dirty="0" smtClean="0"/>
              <a:t>оценивающих выполнение лабораторных работ (задания 24).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164</TotalTime>
  <Words>1655</Words>
  <PresentationFormat>Экран (4:3)</PresentationFormat>
  <Paragraphs>175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Городская</vt:lpstr>
      <vt:lpstr>Химический эксперимент.   Изменения в КИМ 2022 года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16</dc:creator>
  <cp:lastModifiedBy>16</cp:lastModifiedBy>
  <cp:revision>38</cp:revision>
  <dcterms:created xsi:type="dcterms:W3CDTF">2020-03-23T13:15:11Z</dcterms:created>
  <dcterms:modified xsi:type="dcterms:W3CDTF">2022-03-25T05:49:14Z</dcterms:modified>
</cp:coreProperties>
</file>