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27" r:id="rId3"/>
    <p:sldId id="378" r:id="rId4"/>
    <p:sldId id="368" r:id="rId5"/>
    <p:sldId id="402" r:id="rId6"/>
    <p:sldId id="258" r:id="rId7"/>
    <p:sldId id="448" r:id="rId8"/>
    <p:sldId id="382" r:id="rId9"/>
    <p:sldId id="352" r:id="rId10"/>
    <p:sldId id="371" r:id="rId11"/>
    <p:sldId id="446" r:id="rId12"/>
    <p:sldId id="440" r:id="rId13"/>
    <p:sldId id="441" r:id="rId14"/>
    <p:sldId id="447" r:id="rId15"/>
    <p:sldId id="262" r:id="rId16"/>
    <p:sldId id="431" r:id="rId17"/>
    <p:sldId id="435" r:id="rId18"/>
    <p:sldId id="438" r:id="rId19"/>
    <p:sldId id="425" r:id="rId20"/>
    <p:sldId id="432" r:id="rId21"/>
    <p:sldId id="433" r:id="rId22"/>
    <p:sldId id="434" r:id="rId23"/>
    <p:sldId id="394" r:id="rId24"/>
    <p:sldId id="273" r:id="rId25"/>
    <p:sldId id="315" r:id="rId26"/>
    <p:sldId id="436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7F5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22878-71BD-4B53-B859-4C183F0D920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C73FE-7234-4EFD-B23B-5A2D844E6E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4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id="{71074622-2267-AD1F-77DE-0523F7740E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id="{749A12CA-BF07-85F6-7671-C150F8F89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E10E5B31-5518-2522-3B45-08702CF06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8BC937-AA9D-4F66-91CE-EFCA7CF90EC2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073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C8013-1970-078A-1953-88317D3CB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63B234-DF60-B036-77BD-F636BAFC1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F0463D-70A0-6FA3-747B-814F9E28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58DD13-632C-1759-0453-AB990469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E07C3-F277-8C7D-BECC-494F0871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3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2404E-1917-1583-41A9-B5B873A43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BDDFC7-936B-0350-9A90-BBF21F3B9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52AAC1-6324-864B-C49C-6E372B0BD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DD37C3-1446-AAC0-B4CD-B30C7363B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7E0A12-5C07-1887-8785-76FE001E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8792D0-CBEE-C031-3891-0099FD98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2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99DF7-1740-8B77-0987-5D4B7688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E7C744-A5DC-114B-BDED-35F1B1FE7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73B594-8C23-1ED8-C533-C6DB0BB3B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A0E321-8606-02D8-E8CF-A589D55E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EF553-217B-4F3D-893C-8FDE4B7E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38224E-723F-9A3B-1D8D-1E8F239F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3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D6FEC-278E-DDD3-7424-FEF0B9BC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4ACF32-379A-15BC-8D7F-C0EE80A58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FE8C7-B25D-5D86-41DC-21B58893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83BF93-5357-AAF1-A5E2-C732E8B7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D259CB-BB35-F236-9D6D-B48FD26D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4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E751CF-35EE-14F0-7048-43A2DAB4F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6E1FBD-80D5-4397-03B4-0CB3AB827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E40E39-6975-2766-FBA6-A00999F4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7F1F53-33A1-DDC9-5121-01F356E3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CABCC8-07D0-EF5A-A482-86BC004D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9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0FEC3-491F-1F68-22FD-4A1A3B95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097A3-1F33-D037-E4A9-D42423CF7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96ADDC-73C2-9053-17D7-B0D076CD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3B6C98-C9AC-0BF0-11EC-AC6D322D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67F69-840C-8C1A-B7FA-12C1AADF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85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C68DB-7963-77BE-6BAC-0C6C50466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913988-C240-62AB-2C9D-CDA3B086A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984938-6263-BF57-AE44-F899EAED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FBB555-7BA1-9017-CC23-1E8BCF99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69248-EDFA-0AEE-0C4A-01D24A79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6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055E6-8BF8-9F98-8703-E885F226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E32A0-200B-3F74-AF30-6E7D200D4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B6BDB-1A32-649B-3DDB-E70111AD7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53CC67-F4EB-45E8-8BE0-213082AD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45D1AA-0CCF-3C14-6C8D-FC9568B5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F9D5B-CB4C-9A90-C5BE-C2450FF6E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7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15A52-A86C-3821-41A4-A343D7E2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ECAED1-D188-D582-6F4C-413022FFE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160606-4B14-A47C-7CE2-A4DC6EEC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0FCB3-9956-ED91-CBA0-CCB80404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2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05756-3AA0-CF1F-1184-272EA62B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FD7B52-C57E-6BE9-08C9-C520F91B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D4C7D6-F4B0-A437-420F-7DEECD86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66B4DE-A997-75C0-0B06-2A8DE746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1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57AFB-6EB7-A3A5-8329-32A55B1A0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24C106-0293-B416-68FE-BE1EB3781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4F1A71-5C92-E574-4AFB-DCA6AE08C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0D4598-4C49-DC77-5BE9-464877B9C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3ED8B38-64C5-5D83-262D-B0D463B54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A1386D-55D9-5B40-1C20-6A83E239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40F3DD-79B5-AB49-D30D-E9F0A93F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81A2A6-86C0-8CF5-8AA9-FD405299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9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7C895-4196-B742-E8F8-2B03AC00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9B7254-6436-F714-D28A-A6F1D0F7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C609F1-DF2E-BE26-5D09-0C0B5DFC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5F23E0-BAB3-7430-82D3-D21957EC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74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1DE6B8-0623-3FC5-D2F2-31EFBC26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A6626C-891D-EBE0-E19F-C704E19B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6117B4-FBD9-AAEC-279F-DC0723A82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7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C8A08-6298-0FE4-84D8-57E70EF2E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0C803A-77B6-F008-CBAF-9B853B8D6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1B272D-DB79-F7F6-0E40-A9F5A9232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1579-08FC-4EE7-B9A3-FF033BAC2914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B9A7C0-6EF4-DA74-5FA5-92E5B071E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55E455-7EC6-61AD-505F-7FC142227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B953-A446-4BD6-82D6-07311DBA7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60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818A7-CAAE-6DE6-AD59-FECBF01D7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кружка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«Химия и экология»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96DED0-7BC3-E181-BB3F-A8C444D20E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err="1"/>
              <a:t>Дежина</a:t>
            </a:r>
            <a:r>
              <a:rPr lang="ru-RU" dirty="0"/>
              <a:t> Л.В., учитель химии МОУ СОШ №1, </a:t>
            </a:r>
            <a:r>
              <a:rPr lang="ru-RU"/>
              <a:t>город Тверь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0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F32FD89B-B62D-CDAC-449B-610687E7D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636839"/>
            <a:ext cx="3527425" cy="12969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 предвидеть, какая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информация нужна</a:t>
            </a:r>
          </a:p>
        </p:txBody>
      </p:sp>
      <p:sp>
        <p:nvSpPr>
          <p:cNvPr id="14339" name="Oval 3">
            <a:extLst>
              <a:ext uri="{FF2B5EF4-FFF2-40B4-BE49-F238E27FC236}">
                <a16:creationId xmlns:a16="http://schemas.microsoft.com/office/drawing/2014/main" id="{0B63DF6D-4C51-3EB0-83F3-2D5D49832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5129214"/>
            <a:ext cx="3313113" cy="17287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сопоставлять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информацию,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делать выборку важной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информации из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разных источников</a:t>
            </a:r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B109DEB5-BA73-8D30-00D4-E1E43C609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44901"/>
            <a:ext cx="3384550" cy="15843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cs typeface="Arial" panose="020B0604020202020204" pitchFamily="34" charset="0"/>
              </a:rPr>
              <a:t>отбирать нужные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cs typeface="Arial" panose="020B0604020202020204" pitchFamily="34" charset="0"/>
              </a:rPr>
              <a:t>источники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cs typeface="Arial" panose="020B0604020202020204" pitchFamily="34" charset="0"/>
              </a:rPr>
              <a:t>информации: словари,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cs typeface="Arial" panose="020B0604020202020204" pitchFamily="34" charset="0"/>
              </a:rPr>
              <a:t> энциклопедии, справочники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>
                <a:cs typeface="Arial" panose="020B0604020202020204" pitchFamily="34" charset="0"/>
              </a:rPr>
              <a:t>и др.</a:t>
            </a:r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E57EBC24-A7A7-15C0-9A79-4C826A613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"/>
            <a:ext cx="4011613" cy="15843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>
                <a:solidFill>
                  <a:schemeClr val="accent2"/>
                </a:solidFill>
                <a:cs typeface="Arial" panose="020B0604020202020204" pitchFamily="34" charset="0"/>
              </a:rPr>
              <a:t>Формирование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>
                <a:solidFill>
                  <a:schemeClr val="accent2"/>
                </a:solidFill>
                <a:cs typeface="Arial" panose="020B0604020202020204" pitchFamily="34" charset="0"/>
              </a:rPr>
              <a:t> познавательных  УУД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BCB85E64-0B5F-4240-5C6F-4E210BE0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1" y="0"/>
            <a:ext cx="4105275" cy="1512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accent2"/>
                </a:solidFill>
                <a:cs typeface="Arial" panose="020B0604020202020204" pitchFamily="34" charset="0"/>
              </a:rPr>
              <a:t>Формирование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accent2"/>
                </a:solidFill>
                <a:cs typeface="Arial" panose="020B0604020202020204" pitchFamily="34" charset="0"/>
              </a:rPr>
              <a:t> коммуникативных  УУД</a:t>
            </a:r>
          </a:p>
        </p:txBody>
      </p:sp>
      <p:sp>
        <p:nvSpPr>
          <p:cNvPr id="14343" name="Oval 7">
            <a:extLst>
              <a:ext uri="{FF2B5EF4-FFF2-40B4-BE49-F238E27FC236}">
                <a16:creationId xmlns:a16="http://schemas.microsoft.com/office/drawing/2014/main" id="{F3DE1C27-843A-86EA-2F77-A77FF6725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989" y="2547938"/>
            <a:ext cx="3343275" cy="14922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организовать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взаимодействие в группе: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распределять роли,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договариваться.</a:t>
            </a:r>
          </a:p>
        </p:txBody>
      </p:sp>
      <p:sp>
        <p:nvSpPr>
          <p:cNvPr id="14344" name="Oval 8">
            <a:extLst>
              <a:ext uri="{FF2B5EF4-FFF2-40B4-BE49-F238E27FC236}">
                <a16:creationId xmlns:a16="http://schemas.microsoft.com/office/drawing/2014/main" id="{A17105D9-5B98-37D6-B742-B2B14653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9" y="3233738"/>
            <a:ext cx="3095625" cy="15033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предвидеть,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прогнозировать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последствия коллективных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решений</a:t>
            </a:r>
          </a:p>
        </p:txBody>
      </p:sp>
      <p:sp>
        <p:nvSpPr>
          <p:cNvPr id="14345" name="Oval 9">
            <a:extLst>
              <a:ext uri="{FF2B5EF4-FFF2-40B4-BE49-F238E27FC236}">
                <a16:creationId xmlns:a16="http://schemas.microsoft.com/office/drawing/2014/main" id="{900C6533-39F0-0A37-511D-F711C97C8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288" y="4724400"/>
            <a:ext cx="3033712" cy="15430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подтверждать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аргументы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фактами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300">
              <a:cs typeface="Arial" panose="020B0604020202020204" pitchFamily="34" charset="0"/>
            </a:endParaRPr>
          </a:p>
        </p:txBody>
      </p:sp>
      <p:sp>
        <p:nvSpPr>
          <p:cNvPr id="14346" name="Oval 10">
            <a:extLst>
              <a:ext uri="{FF2B5EF4-FFF2-40B4-BE49-F238E27FC236}">
                <a16:creationId xmlns:a16="http://schemas.microsoft.com/office/drawing/2014/main" id="{73A9A15D-59E5-F835-6515-D78847D33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4005263"/>
            <a:ext cx="3033713" cy="15430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отстаивать свою точку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зрения, аргументируя ее</a:t>
            </a:r>
          </a:p>
        </p:txBody>
      </p:sp>
      <p:sp>
        <p:nvSpPr>
          <p:cNvPr id="14347" name="Oval 11">
            <a:extLst>
              <a:ext uri="{FF2B5EF4-FFF2-40B4-BE49-F238E27FC236}">
                <a16:creationId xmlns:a16="http://schemas.microsoft.com/office/drawing/2014/main" id="{BEC1608D-B995-6F0D-C0AC-E5B2D84AE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1" y="5157788"/>
            <a:ext cx="2879725" cy="15430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оформлять свои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мысли в устной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и письменной речи</a:t>
            </a:r>
          </a:p>
        </p:txBody>
      </p:sp>
      <p:sp>
        <p:nvSpPr>
          <p:cNvPr id="14348" name="Oval 12">
            <a:extLst>
              <a:ext uri="{FF2B5EF4-FFF2-40B4-BE49-F238E27FC236}">
                <a16:creationId xmlns:a16="http://schemas.microsoft.com/office/drawing/2014/main" id="{46892C1D-01D0-F1B4-ACDF-F85C09E74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1268414"/>
            <a:ext cx="3455988" cy="17287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умение строить речевые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высказывания, слушать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 и понимать других,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 работать в группе </a:t>
            </a:r>
          </a:p>
        </p:txBody>
      </p:sp>
      <p:sp>
        <p:nvSpPr>
          <p:cNvPr id="14349" name="Oval 13">
            <a:extLst>
              <a:ext uri="{FF2B5EF4-FFF2-40B4-BE49-F238E27FC236}">
                <a16:creationId xmlns:a16="http://schemas.microsoft.com/office/drawing/2014/main" id="{315DFB0D-893E-B361-7EBD-9E8358B88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53" y="1268414"/>
            <a:ext cx="5376247" cy="17287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умение извлекать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информацию экологического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содержания из схем, иллюстраций, текстов,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делать выводы, анализировать,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обобщать, находить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ответы на вопросы</a:t>
            </a:r>
          </a:p>
        </p:txBody>
      </p:sp>
    </p:spTree>
  </p:cSld>
  <p:clrMapOvr>
    <a:masterClrMapping/>
  </p:clrMapOvr>
  <p:transition advTm="8502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EC1953DE-8E4C-3794-8E80-D769C183105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br>
              <a:rPr lang="ru-RU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 экологического образования </a:t>
            </a:r>
            <a:r>
              <a:rPr lang="ru-RU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воспитание  личности с высоким уровнем знаний об окружающем мире, ответственным отношением к природе и природоохранной деятельности.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ля развития эколого-ориентированной личности </a:t>
            </a:r>
            <a:r>
              <a:rPr lang="ru-RU" sz="18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экологическое</a:t>
            </a:r>
            <a:r>
              <a:rPr lang="ru-RU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дополнительное </a:t>
            </a:r>
            <a:r>
              <a:rPr lang="ru-RU" sz="180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r>
              <a:rPr lang="ru-RU" sz="18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должно сочетать в себе исследовательскую и практическую деятельность</a:t>
            </a:r>
            <a:br>
              <a:rPr lang="ru-RU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551B9-31AE-EA74-B8A6-644FC8248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99110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ченик должен</a:t>
            </a:r>
            <a:endParaRPr lang="ru-RU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5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Знать:</a:t>
            </a:r>
            <a:endParaRPr lang="ru-RU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взаимосвязь и зависимость природных и социальных явлений, а также зависимости всего живого от деятельности человека;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оль экологии как междисциплинарной области знаний в решении глобальных проблем современности;</a:t>
            </a:r>
            <a:r>
              <a:rPr lang="ru-RU" sz="5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56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Уметь:</a:t>
            </a:r>
            <a:endParaRPr lang="ru-RU" sz="5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осуществлять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наблюдения, выдвигать гипотезы, описывать результаты наблюдений, делать выводы, обсуждать результаты эксперимента, участвовать в дискуссии; 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спользовать различные методы мониторинга окружающей среды, сравнивать, анализировать и давать оценку явлениям;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42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6B4BA87-389D-419D-DFFB-1AB32B4DC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9110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проводить наблюдения, эксперименты с веществами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искать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информацию о веществах и их физиологических свойствах;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использовать знания о свойствах веществ, окружающих нас, знать опасные вещества и предотвращать  отрицательное влияние этих веществ на живую природу;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работать с </a:t>
            </a: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дополнительными источниками информации;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использовать лабораторное оборудование для проведения экспериментальных работ;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бережно относиться к окружающей среде; 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5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применять полученные знания и умения на практике</a:t>
            </a:r>
            <a:endParaRPr lang="ru-RU" sz="560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04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04213A-F83A-BB18-005B-94D029450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563" y="463355"/>
            <a:ext cx="5181600" cy="571360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Методы и формы обучения</a:t>
            </a:r>
          </a:p>
          <a:p>
            <a:r>
              <a:rPr lang="ru-RU" dirty="0"/>
              <a:t>Методы поискового и исследовательского характера, стимулирующие познавательную активность учащихся;</a:t>
            </a:r>
          </a:p>
          <a:p>
            <a:r>
              <a:rPr lang="ru-RU" dirty="0" err="1"/>
              <a:t>Проектно</a:t>
            </a:r>
            <a:r>
              <a:rPr lang="ru-RU" dirty="0"/>
              <a:t> – исследовательская деятельность;</a:t>
            </a:r>
          </a:p>
          <a:p>
            <a:r>
              <a:rPr lang="ru-RU" dirty="0"/>
              <a:t>Самостоятельная работа с различными источниками информации;</a:t>
            </a:r>
          </a:p>
          <a:p>
            <a:r>
              <a:rPr lang="ru-RU" dirty="0"/>
              <a:t>Интерактивные методы (дискуссии, деловые игры, работа в парах и малых группах, тренинги и др.)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981887-F4F5-50E0-C813-533086A68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63355"/>
            <a:ext cx="5181600" cy="571360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Формы занятий</a:t>
            </a:r>
          </a:p>
          <a:p>
            <a:r>
              <a:rPr lang="ru-RU" dirty="0"/>
              <a:t>Интерактивные лекции с последующими дискуссиями по принципу «от простого к сложному»;</a:t>
            </a:r>
          </a:p>
          <a:p>
            <a:r>
              <a:rPr lang="ru-RU" dirty="0"/>
              <a:t>Практикумы (индивидуальные, парные, групповые);</a:t>
            </a:r>
          </a:p>
          <a:p>
            <a:r>
              <a:rPr lang="ru-RU" dirty="0"/>
              <a:t>Самостоятельная работа учащихся (подготовка докладов, сообщений, проектов);</a:t>
            </a:r>
          </a:p>
          <a:p>
            <a:r>
              <a:rPr lang="ru-RU" dirty="0"/>
              <a:t>Экскурсии;</a:t>
            </a:r>
          </a:p>
          <a:p>
            <a:r>
              <a:rPr lang="ru-RU" dirty="0"/>
              <a:t>Контрольные занятия в виде ролевых игр, викторин, КВН, защиты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149151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3131B9-3592-7F17-1C90-EE8861290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512466"/>
            <a:ext cx="5181600" cy="566449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Диагностика освоения программы</a:t>
            </a:r>
          </a:p>
          <a:p>
            <a:r>
              <a:rPr lang="ru-RU" dirty="0"/>
              <a:t>Входящая (тестовые задания, анкетирование, беседы);</a:t>
            </a:r>
          </a:p>
          <a:p>
            <a:r>
              <a:rPr lang="ru-RU" dirty="0"/>
              <a:t>Текущая диагностика ( для определения индивидуального темпа и уровня сложности заданий);</a:t>
            </a:r>
          </a:p>
          <a:p>
            <a:r>
              <a:rPr lang="ru-RU" dirty="0"/>
              <a:t>Итоговая диагностика (научно- практическая конференция по защите исследовательских работ)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441A42-95DC-1704-194B-26C4E944F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12466"/>
            <a:ext cx="5181600" cy="566449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Формы подведения итогов реализации программы</a:t>
            </a:r>
          </a:p>
          <a:p>
            <a:r>
              <a:rPr lang="ru-RU" dirty="0"/>
              <a:t>Участие в олимпиадах по химии, биологии, экологии;</a:t>
            </a:r>
          </a:p>
          <a:p>
            <a:r>
              <a:rPr lang="ru-RU" dirty="0"/>
              <a:t>Участие в турнирах и конкурсах;</a:t>
            </a:r>
          </a:p>
          <a:p>
            <a:r>
              <a:rPr lang="ru-RU" dirty="0"/>
              <a:t>Подготовка сообщений экологической тематики для выступления перед учащимися школы;</a:t>
            </a:r>
          </a:p>
          <a:p>
            <a:r>
              <a:rPr lang="ru-RU" dirty="0"/>
              <a:t>Участие в научно- практических конференциях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901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D5D0B5-BA23-AAD8-088F-E8B6167276E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1" y="206375"/>
            <a:ext cx="8353425" cy="8636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</a:pPr>
            <a:r>
              <a:rPr lang="ru-RU" altLang="ru-RU" b="1" dirty="0">
                <a:solidFill>
                  <a:srgbClr val="2C2C84"/>
                </a:solidFill>
                <a:latin typeface="Arial" panose="020B0604020202020204" pitchFamily="34" charset="0"/>
              </a:rPr>
              <a:t>Направления  экологических исследований</a:t>
            </a:r>
            <a:endParaRPr lang="ru-RU" altLang="ru-RU" dirty="0">
              <a:solidFill>
                <a:srgbClr val="2C2C84"/>
              </a:solidFill>
              <a:latin typeface="Arial" panose="020B0604020202020204" pitchFamily="34" charset="0"/>
            </a:endParaRPr>
          </a:p>
          <a:p>
            <a:pPr eaLnBrk="1" hangingPunct="1">
              <a:buFont typeface="Georgia" panose="02040502050405020303" pitchFamily="18" charset="0"/>
              <a:buNone/>
            </a:pPr>
            <a:endParaRPr lang="ru-RU" altLang="ru-RU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C6AAF81-38F1-88DF-E6C1-A576A0BE2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3713" y="1857376"/>
            <a:ext cx="316865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охрана и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рациональное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использование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водных ресурсов 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FD3123EA-FD3E-92FE-74C1-8008DA24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1" y="1787526"/>
            <a:ext cx="3529013" cy="1262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охрана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атмосферного воздуха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и  озонового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 слоя атмосферы</a:t>
            </a:r>
            <a:endParaRPr lang="ru-RU" altLang="ru-RU" sz="2000" dirty="0">
              <a:solidFill>
                <a:srgbClr val="FF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7AC5ACC-68EB-D164-6FB2-E694F6CB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0151" y="5270501"/>
            <a:ext cx="3673475" cy="1262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взаимосвязь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охраны окружающей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 среды и здоровья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 населения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40C7857B-6A51-DF88-F55A-61992AEF8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4" y="3529014"/>
            <a:ext cx="4321175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ea typeface="Times New Roman" panose="02020603050405020304" pitchFamily="18" charset="0"/>
                <a:cs typeface="Arial" panose="020B0604020202020204" pitchFamily="34" charset="0"/>
              </a:rPr>
              <a:t>охрана окружающей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ea typeface="Times New Roman" panose="02020603050405020304" pitchFamily="18" charset="0"/>
                <a:cs typeface="Arial" panose="020B0604020202020204" pitchFamily="34" charset="0"/>
              </a:rPr>
              <a:t> среды при обращении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ea typeface="Times New Roman" panose="02020603050405020304" pitchFamily="18" charset="0"/>
                <a:cs typeface="Arial" panose="020B0604020202020204" pitchFamily="34" charset="0"/>
              </a:rPr>
              <a:t> с отходами производства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>
                <a:ea typeface="Times New Roman" panose="02020603050405020304" pitchFamily="18" charset="0"/>
                <a:cs typeface="Arial" panose="020B0604020202020204" pitchFamily="34" charset="0"/>
              </a:rPr>
              <a:t>  и потребления</a:t>
            </a:r>
          </a:p>
        </p:txBody>
      </p:sp>
      <p:sp>
        <p:nvSpPr>
          <p:cNvPr id="11271" name="Rectangle 9">
            <a:extLst>
              <a:ext uri="{FF2B5EF4-FFF2-40B4-BE49-F238E27FC236}">
                <a16:creationId xmlns:a16="http://schemas.microsoft.com/office/drawing/2014/main" id="{7D1FE555-FE9C-AAE6-A36D-CBE695F2F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726" y="5238751"/>
            <a:ext cx="3673475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охрана и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рациональное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 использование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лесов </a:t>
            </a:r>
          </a:p>
        </p:txBody>
      </p:sp>
      <p:sp>
        <p:nvSpPr>
          <p:cNvPr id="11272" name="Rectangle 16">
            <a:extLst>
              <a:ext uri="{FF2B5EF4-FFF2-40B4-BE49-F238E27FC236}">
                <a16:creationId xmlns:a16="http://schemas.microsoft.com/office/drawing/2014/main" id="{A3C7FA69-54EA-D1C9-2E91-D351BD71A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705225"/>
            <a:ext cx="2879725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рациональное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использование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>
                <a:ea typeface="Times New Roman" panose="02020603050405020304" pitchFamily="18" charset="0"/>
                <a:cs typeface="Arial" panose="020B0604020202020204" pitchFamily="34" charset="0"/>
              </a:rPr>
              <a:t>и защита почв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3E463D87-0B73-6327-2FFB-56F645474B1F}"/>
              </a:ext>
            </a:extLst>
          </p:cNvPr>
          <p:cNvCxnSpPr>
            <a:cxnSpLocks/>
          </p:cNvCxnSpPr>
          <p:nvPr/>
        </p:nvCxnSpPr>
        <p:spPr>
          <a:xfrm>
            <a:off x="7994651" y="1081088"/>
            <a:ext cx="284163" cy="781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C42CB89-4B3D-0E1F-F001-2563576CD8F8}"/>
              </a:ext>
            </a:extLst>
          </p:cNvPr>
          <p:cNvCxnSpPr>
            <a:cxnSpLocks/>
          </p:cNvCxnSpPr>
          <p:nvPr/>
        </p:nvCxnSpPr>
        <p:spPr>
          <a:xfrm>
            <a:off x="5902325" y="1069975"/>
            <a:ext cx="177800" cy="263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74AEB809-358E-6DB4-4B06-FB5534C6399A}"/>
              </a:ext>
            </a:extLst>
          </p:cNvPr>
          <p:cNvCxnSpPr>
            <a:cxnSpLocks/>
          </p:cNvCxnSpPr>
          <p:nvPr/>
        </p:nvCxnSpPr>
        <p:spPr>
          <a:xfrm flipH="1">
            <a:off x="4732339" y="1130301"/>
            <a:ext cx="473075" cy="3019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3FF3D2A-8C05-45DD-386E-2570C7B0F916}"/>
              </a:ext>
            </a:extLst>
          </p:cNvPr>
          <p:cNvCxnSpPr>
            <a:cxnSpLocks/>
          </p:cNvCxnSpPr>
          <p:nvPr/>
        </p:nvCxnSpPr>
        <p:spPr>
          <a:xfrm flipH="1">
            <a:off x="4379914" y="1130300"/>
            <a:ext cx="217487" cy="871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5D2CEF74-8CFA-5BA0-E712-ECA3FAA338F0}"/>
              </a:ext>
            </a:extLst>
          </p:cNvPr>
          <p:cNvCxnSpPr>
            <a:cxnSpLocks/>
          </p:cNvCxnSpPr>
          <p:nvPr/>
        </p:nvCxnSpPr>
        <p:spPr>
          <a:xfrm>
            <a:off x="6261101" y="1130300"/>
            <a:ext cx="442913" cy="432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66FCEE28-1AF7-0C40-2D47-2C150208D43C}"/>
              </a:ext>
            </a:extLst>
          </p:cNvPr>
          <p:cNvCxnSpPr>
            <a:cxnSpLocks/>
          </p:cNvCxnSpPr>
          <p:nvPr/>
        </p:nvCxnSpPr>
        <p:spPr>
          <a:xfrm flipH="1">
            <a:off x="5289551" y="1123950"/>
            <a:ext cx="174625" cy="433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444404"/>
      </p:ext>
    </p:extLst>
  </p:cSld>
  <p:clrMapOvr>
    <a:masterClrMapping/>
  </p:clrMapOvr>
  <p:transition advTm="9766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B9AAD-D3C7-104C-DA78-57C980E9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04" y="346464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 программы кружка «Химия и экология» 8 класс 34 часа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192077-829A-6B6C-12F2-82F060470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ts val="1425"/>
              </a:lnSpc>
              <a:spcBef>
                <a:spcPts val="1350"/>
              </a:spcBef>
              <a:spcAft>
                <a:spcPts val="675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1. Введение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часа.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18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Предмет экологии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История экологии. </a:t>
            </a:r>
            <a:r>
              <a:rPr lang="ru-RU" sz="18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Взаимосвязь химии и экологии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Понятие о биогенных элементах.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675"/>
              </a:spcAft>
            </a:pPr>
            <a:r>
              <a:rPr lang="ru-RU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2. Химия атмосферы. (Воздух. Значение воздуха. Источники  загрязнения</a:t>
            </a:r>
            <a:r>
              <a:rPr lang="en-US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воздуха. Меры борьбы с загрязнением воздуха).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10 часов.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675"/>
              </a:spcAft>
              <a:buNone/>
            </a:pP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Знакомство с приборами, посудой и правилами техники безопасности при работе в кабинете химии. Состав и значение воздуха. Чистый воздух – эликсир здоровья.</a:t>
            </a:r>
            <a:b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Изменение газового состава атмосферы и её причины.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зоновый экран.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зоновые дыры. </a:t>
            </a:r>
            <a:r>
              <a:rPr lang="ru-RU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Влияние погоды на степень загрязнения воздуха. Источники загрязнения воздуха в нашей местности. Кислотные дожди. Прогнозирование загрязнения атмосферы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Мероприятия по охране атмосферного воздуха на территории города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вери и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верской области.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68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25E83-312D-BBDC-21AB-8D248018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8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2. Химия атмосферы. (Воздух. Значение воздуха.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загрязнения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воздуха. Меры борьбы с загрязнением воздуха).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10 часов.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11C5D73-2BB0-AD42-5F2A-DCF09A063A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43920"/>
              </p:ext>
            </p:extLst>
          </p:nvPr>
        </p:nvGraphicFramePr>
        <p:xfrm>
          <a:off x="642258" y="1944688"/>
          <a:ext cx="10907483" cy="2396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272">
                  <a:extLst>
                    <a:ext uri="{9D8B030D-6E8A-4147-A177-3AD203B41FA5}">
                      <a16:colId xmlns:a16="http://schemas.microsoft.com/office/drawing/2014/main" val="4073797100"/>
                    </a:ext>
                  </a:extLst>
                </a:gridCol>
                <a:gridCol w="3167913">
                  <a:extLst>
                    <a:ext uri="{9D8B030D-6E8A-4147-A177-3AD203B41FA5}">
                      <a16:colId xmlns:a16="http://schemas.microsoft.com/office/drawing/2014/main" val="432029042"/>
                    </a:ext>
                  </a:extLst>
                </a:gridCol>
                <a:gridCol w="891567">
                  <a:extLst>
                    <a:ext uri="{9D8B030D-6E8A-4147-A177-3AD203B41FA5}">
                      <a16:colId xmlns:a16="http://schemas.microsoft.com/office/drawing/2014/main" val="3782227280"/>
                    </a:ext>
                  </a:extLst>
                </a:gridCol>
                <a:gridCol w="2598827">
                  <a:extLst>
                    <a:ext uri="{9D8B030D-6E8A-4147-A177-3AD203B41FA5}">
                      <a16:colId xmlns:a16="http://schemas.microsoft.com/office/drawing/2014/main" val="2847667578"/>
                    </a:ext>
                  </a:extLst>
                </a:gridCol>
                <a:gridCol w="682904">
                  <a:extLst>
                    <a:ext uri="{9D8B030D-6E8A-4147-A177-3AD203B41FA5}">
                      <a16:colId xmlns:a16="http://schemas.microsoft.com/office/drawing/2014/main" val="134546849"/>
                    </a:ext>
                  </a:extLst>
                </a:gridCol>
              </a:tblGrid>
              <a:tr h="456972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II. Химия атмосферы 10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080125"/>
                  </a:ext>
                </a:extLst>
              </a:tr>
              <a:tr h="508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Состав воздуха. Воздух и атмосфера Земли. Изменение  состава воздуха с высотой.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Опыт. Выделение кислорода в процессе фотосинтеза у водных растений.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Практическая работа № 1 Изучение состава воздуха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3495333"/>
                  </a:ext>
                </a:extLst>
              </a:tr>
              <a:tr h="57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Парниковый эффект. Кислотные дожди.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Демонстрационный опыт  “Помутнение известковой воды”.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 №2 Влияние кислотных дождей на мрамор, гранит, бронзу, алюминий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553852"/>
                  </a:ext>
                </a:extLst>
              </a:tr>
              <a:tr h="796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Предотвращение загрязнения воздуха. Защита мини проектов.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Темы </a:t>
                      </a:r>
                      <a:r>
                        <a:rPr lang="ru-RU" sz="1050" dirty="0" err="1">
                          <a:effectLst/>
                        </a:rPr>
                        <a:t>проектов:«Альтернативные</a:t>
                      </a:r>
                      <a:r>
                        <a:rPr lang="ru-RU" sz="1050" dirty="0">
                          <a:effectLst/>
                        </a:rPr>
                        <a:t> источники энергии»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“Экологически чистые виды транспорта XXI века”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Защита проектов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0459827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980A4E0-51FB-F8D8-1171-1F2258D0C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25672"/>
              </p:ext>
            </p:extLst>
          </p:nvPr>
        </p:nvGraphicFramePr>
        <p:xfrm>
          <a:off x="259058" y="4094205"/>
          <a:ext cx="11290683" cy="2490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779">
                  <a:extLst>
                    <a:ext uri="{9D8B030D-6E8A-4147-A177-3AD203B41FA5}">
                      <a16:colId xmlns:a16="http://schemas.microsoft.com/office/drawing/2014/main" val="1456021533"/>
                    </a:ext>
                  </a:extLst>
                </a:gridCol>
                <a:gridCol w="3546386">
                  <a:extLst>
                    <a:ext uri="{9D8B030D-6E8A-4147-A177-3AD203B41FA5}">
                      <a16:colId xmlns:a16="http://schemas.microsoft.com/office/drawing/2014/main" val="522987697"/>
                    </a:ext>
                  </a:extLst>
                </a:gridCol>
                <a:gridCol w="3107977">
                  <a:extLst>
                    <a:ext uri="{9D8B030D-6E8A-4147-A177-3AD203B41FA5}">
                      <a16:colId xmlns:a16="http://schemas.microsoft.com/office/drawing/2014/main" val="275408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1062834644"/>
                    </a:ext>
                  </a:extLst>
                </a:gridCol>
                <a:gridCol w="3317918">
                  <a:extLst>
                    <a:ext uri="{9D8B030D-6E8A-4147-A177-3AD203B41FA5}">
                      <a16:colId xmlns:a16="http://schemas.microsoft.com/office/drawing/2014/main" val="2066460126"/>
                    </a:ext>
                  </a:extLst>
                </a:gridCol>
              </a:tblGrid>
              <a:tr h="510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7-8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Озоновый экран. Озоновые дыры.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Темы проектов: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Технический прогресс и озоновые дыры.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Причины разрушения озонового слоя, последствия, пути решения и восстановления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Семинар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802997"/>
                  </a:ext>
                </a:extLst>
              </a:tr>
              <a:tr h="10413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9-10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Предотвращение загрязнения воздуха. Защита  проектов.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Темы проектов: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050" dirty="0">
                          <a:effectLst/>
                        </a:rPr>
                        <a:t>“Экологически чистые виды транспорта XXI века”, « Кислотные дожди», </a:t>
                      </a:r>
                      <a:r>
                        <a:rPr lang="ru-RU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«Парниковый эффект, причины и последствия».         «Озон. Озоновый экран». «Отходы и их утилизация без вреда для природы»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050" dirty="0">
                        <a:effectLst/>
                      </a:endParaRPr>
                    </a:p>
                  </a:txBody>
                  <a:tcPr marL="64135" marR="0" marT="64135" marB="64135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rgbClr val="ED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Защита проектов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>
                    <a:solidFill>
                      <a:srgbClr val="EDF1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41851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005AF9E-E47E-F69F-C746-3055A7862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76037"/>
              </p:ext>
            </p:extLst>
          </p:nvPr>
        </p:nvGraphicFramePr>
        <p:xfrm>
          <a:off x="259058" y="1944688"/>
          <a:ext cx="408623" cy="2100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623">
                  <a:extLst>
                    <a:ext uri="{9D8B030D-6E8A-4147-A177-3AD203B41FA5}">
                      <a16:colId xmlns:a16="http://schemas.microsoft.com/office/drawing/2014/main" val="2037573765"/>
                    </a:ext>
                  </a:extLst>
                </a:gridCol>
              </a:tblGrid>
              <a:tr h="997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extLst>
                  <a:ext uri="{0D108BD9-81ED-4DB2-BD59-A6C34878D82A}">
                    <a16:rowId xmlns:a16="http://schemas.microsoft.com/office/drawing/2014/main" val="4268127947"/>
                  </a:ext>
                </a:extLst>
              </a:tr>
              <a:tr h="595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5-6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extLst>
                  <a:ext uri="{0D108BD9-81ED-4DB2-BD59-A6C34878D82A}">
                    <a16:rowId xmlns:a16="http://schemas.microsoft.com/office/drawing/2014/main" val="505227953"/>
                  </a:ext>
                </a:extLst>
              </a:tr>
              <a:tr h="507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extLst>
                  <a:ext uri="{0D108BD9-81ED-4DB2-BD59-A6C34878D82A}">
                    <a16:rowId xmlns:a16="http://schemas.microsoft.com/office/drawing/2014/main" val="85220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0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31399CF-9C5B-669C-B661-BA8663CB9A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6028"/>
            <a:ext cx="5181600" cy="4221204"/>
          </a:xfrm>
          <a:ln>
            <a:solidFill>
              <a:schemeClr val="accent1"/>
            </a:solidFill>
          </a:ln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A0D2EF6A-9006-97A6-F5BD-E3330D11B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891" y="2056028"/>
            <a:ext cx="4996753" cy="42212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endParaRPr lang="ru-RU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Определить объем кислорода в воздухе.</a:t>
            </a:r>
          </a:p>
          <a:p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Ход работы.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Опустить в сосуд с водой плавающую свечу, поджечь свечу и накрыть ее цилиндром. Цилиндр размечен на пять равных частей. Пока в цилиндре есть кислород, свеча горит. При горении кислород расходуется, и уровень воды в цилиндре поднимается. Свеча гаснет, когда кислорода в цилиндре не остается. Вода поднялась на одно деление, то есть объем воздуха сократился на одну пятую часть. </a:t>
            </a:r>
            <a:r>
              <a:rPr lang="ru-RU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Вывод: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одна пятая часть воздуха – кислород.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ED2380-6F69-7D29-25DF-E33566982510}"/>
              </a:ext>
            </a:extLst>
          </p:cNvPr>
          <p:cNvSpPr txBox="1"/>
          <p:nvPr/>
        </p:nvSpPr>
        <p:spPr>
          <a:xfrm>
            <a:off x="586274" y="841156"/>
            <a:ext cx="5334000" cy="6719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800" dirty="0">
                <a:effectLst/>
              </a:rPr>
              <a:t>Опыт. Выделение кислорода в процессе фотосинтеза у водных растений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223EA1-F61E-C2D4-3832-5DB5588C30CA}"/>
              </a:ext>
            </a:extLst>
          </p:cNvPr>
          <p:cNvSpPr txBox="1"/>
          <p:nvPr/>
        </p:nvSpPr>
        <p:spPr>
          <a:xfrm>
            <a:off x="6507891" y="841156"/>
            <a:ext cx="4996752" cy="6719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1800" dirty="0">
                <a:effectLst/>
              </a:rPr>
              <a:t>Практическая работа № 1 Изучение состава воздуха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862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CD78B-0FD5-72B9-3203-2118149D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55" y="365125"/>
            <a:ext cx="6504625" cy="8743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Проектные и исследовательские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570410-1B9E-E52F-27CD-528C731DF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18252"/>
            <a:ext cx="5181600" cy="514116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/>
              <a:t>   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чистоты воздуха по лишайникам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Влияние загрязнения воздуха на состояние лишайников;</a:t>
            </a:r>
          </a:p>
          <a:p>
            <a:r>
              <a:rPr lang="ru-RU" sz="4900" dirty="0" err="1">
                <a:latin typeface="Arial" panose="020B0604020202020204" pitchFamily="34" charset="0"/>
                <a:cs typeface="Arial" panose="020B0604020202020204" pitchFamily="34" charset="0"/>
              </a:rPr>
              <a:t>Лихеноиндикация</a:t>
            </a:r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 загрязнения атмосферного воздуха;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лишайников в экологическом мониторинге и биоиндикационных исследованиях;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 загрязнения воздуха по состоянию иголок хвои сосны обыкновенной;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Сосна –индикатор экологического неблагополучия участка территории пришкольного участка;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Экологическая оценка состояния окружающей среды на основе изучения снегового покрова участка дороги и прилегающей территории;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запыленности воздуха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 загрязненности воздуха по хвоинкам</a:t>
            </a:r>
          </a:p>
          <a:p>
            <a:r>
              <a:rPr lang="ru-RU" sz="4900" dirty="0">
                <a:latin typeface="Arial" panose="020B0604020202020204" pitchFamily="34" charset="0"/>
                <a:cs typeface="Arial" panose="020B0604020202020204" pitchFamily="34" charset="0"/>
              </a:rPr>
              <a:t>Снег – индикатор чистоты воздуха</a:t>
            </a:r>
          </a:p>
          <a:p>
            <a:pPr marL="0" indent="0">
              <a:buNone/>
            </a:pPr>
            <a:endParaRPr lang="ru-RU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F36AC9-A5EB-C7B6-6A9C-2D2991B5B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984"/>
            <a:ext cx="5181600" cy="4217436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6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Ель – удивительный природный дар</a:t>
            </a:r>
          </a:p>
          <a:p>
            <a:endParaRPr lang="ru-RU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Picture 18">
            <a:extLst>
              <a:ext uri="{FF2B5EF4-FFF2-40B4-BE49-F238E27FC236}">
                <a16:creationId xmlns:a16="http://schemas.microsoft.com/office/drawing/2014/main" id="{2A40DC3D-433A-09EE-EF03-8B80D5111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874" y="3047561"/>
            <a:ext cx="3150281" cy="18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EC88814F-5C7A-4BFD-5A03-4BCFA3017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009" y="290479"/>
            <a:ext cx="3347767" cy="2757082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28DCB-26FB-53E7-C446-4C27BBC5B985}"/>
              </a:ext>
            </a:extLst>
          </p:cNvPr>
          <p:cNvSpPr txBox="1"/>
          <p:nvPr/>
        </p:nvSpPr>
        <p:spPr>
          <a:xfrm>
            <a:off x="8985638" y="3314942"/>
            <a:ext cx="20786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u-RU" altLang="ru-RU" sz="1800" b="1" dirty="0">
                <a:solidFill>
                  <a:schemeClr val="bg1"/>
                </a:solidFill>
                <a:cs typeface="Arial" panose="020B0604020202020204" pitchFamily="34" charset="0"/>
              </a:rPr>
              <a:t>1 га хвойного леса выделяет 320 кг кислорода</a:t>
            </a:r>
          </a:p>
          <a:p>
            <a:pPr>
              <a:buSzPct val="100000"/>
            </a:pPr>
            <a:r>
              <a:rPr lang="ru-RU" altLang="ru-RU" sz="1800" b="1" dirty="0">
                <a:solidFill>
                  <a:schemeClr val="bg1"/>
                </a:solidFill>
                <a:cs typeface="Arial" panose="020B0604020202020204" pitchFamily="34" charset="0"/>
              </a:rPr>
              <a:t>ежедневно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Oval 25">
            <a:extLst>
              <a:ext uri="{FF2B5EF4-FFF2-40B4-BE49-F238E27FC236}">
                <a16:creationId xmlns:a16="http://schemas.microsoft.com/office/drawing/2014/main" id="{77D7FA9D-8BFF-AB46-8458-CCBD68926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7942" y="2005552"/>
            <a:ext cx="1981200" cy="1798637"/>
          </a:xfrm>
          <a:prstGeom prst="ellipse">
            <a:avLst/>
          </a:prstGeom>
          <a:solidFill>
            <a:srgbClr val="BBE0E3"/>
          </a:solidFill>
          <a:ln w="25560" cap="sq">
            <a:solidFill>
              <a:srgbClr val="00956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ru-RU" altLang="ru-RU" dirty="0">
                <a:solidFill>
                  <a:srgbClr val="2C2C84"/>
                </a:solidFill>
                <a:cs typeface="Arial" panose="020B0604020202020204" pitchFamily="34" charset="0"/>
              </a:rPr>
              <a:t>1 га хвойного </a:t>
            </a:r>
          </a:p>
          <a:p>
            <a:pPr>
              <a:buSzPct val="100000"/>
            </a:pPr>
            <a:r>
              <a:rPr lang="ru-RU" altLang="ru-RU" dirty="0">
                <a:solidFill>
                  <a:srgbClr val="2C2C84"/>
                </a:solidFill>
                <a:cs typeface="Arial" panose="020B0604020202020204" pitchFamily="34" charset="0"/>
              </a:rPr>
              <a:t>леса ежегодно</a:t>
            </a:r>
          </a:p>
          <a:p>
            <a:pPr>
              <a:buSzPct val="100000"/>
            </a:pPr>
            <a:r>
              <a:rPr lang="ru-RU" altLang="ru-RU" dirty="0">
                <a:solidFill>
                  <a:srgbClr val="2C2C84"/>
                </a:solidFill>
                <a:cs typeface="Arial" panose="020B0604020202020204" pitchFamily="34" charset="0"/>
              </a:rPr>
              <a:t> задерживает </a:t>
            </a:r>
          </a:p>
          <a:p>
            <a:pPr>
              <a:buSzPct val="100000"/>
            </a:pPr>
            <a:r>
              <a:rPr lang="ru-RU" altLang="ru-RU" dirty="0">
                <a:solidFill>
                  <a:srgbClr val="2C2C84"/>
                </a:solidFill>
                <a:cs typeface="Arial" panose="020B0604020202020204" pitchFamily="34" charset="0"/>
              </a:rPr>
              <a:t>32 тонны </a:t>
            </a:r>
          </a:p>
          <a:p>
            <a:pPr>
              <a:buSzPct val="100000"/>
            </a:pPr>
            <a:r>
              <a:rPr lang="ru-RU" altLang="ru-RU" dirty="0">
                <a:solidFill>
                  <a:srgbClr val="2C2C84"/>
                </a:solidFill>
                <a:cs typeface="Arial" panose="020B0604020202020204" pitchFamily="34" charset="0"/>
              </a:rPr>
              <a:t>   пыли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D53C22A-63E1-8837-5F4D-833B835BF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340" y="2427771"/>
            <a:ext cx="1508125" cy="9542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360" cap="sq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ru-RU" altLang="ru-RU" sz="1400" dirty="0">
                <a:solidFill>
                  <a:srgbClr val="2C2C84"/>
                </a:solidFill>
                <a:cs typeface="Arial" panose="020B0604020202020204" pitchFamily="34" charset="0"/>
              </a:rPr>
              <a:t> </a:t>
            </a:r>
            <a:r>
              <a:rPr lang="ru-RU" altLang="ru-RU" sz="1400" b="1" dirty="0">
                <a:solidFill>
                  <a:srgbClr val="FF0000"/>
                </a:solidFill>
                <a:cs typeface="Arial" panose="020B0604020202020204" pitchFamily="34" charset="0"/>
              </a:rPr>
              <a:t>увлажняют воздух, обогащают его        озоном 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5CA2CB6E-470A-E280-A504-322017A18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4007" y="881254"/>
            <a:ext cx="2052735" cy="1200421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360" cap="sq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532" tIns="45766" rIns="91532" bIns="45766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363"/>
              </a:spcBef>
              <a:buSzPct val="100000"/>
            </a:pPr>
            <a:r>
              <a:rPr lang="ru-RU" altLang="ru-RU" b="1" dirty="0">
                <a:solidFill>
                  <a:srgbClr val="FF3300"/>
                </a:solidFill>
                <a:cs typeface="Arial" panose="020B0604020202020204" pitchFamily="34" charset="0"/>
              </a:rPr>
              <a:t>основной поставщик кислорода на нашей планете</a:t>
            </a:r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09090C55-50D6-13B1-2573-64C91D01C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764" y="3753138"/>
            <a:ext cx="2898874" cy="12004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square" lIns="91532" tIns="45766" rIns="91532" bIns="45766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SzPct val="100000"/>
            </a:pPr>
            <a:r>
              <a:rPr lang="ru-RU" altLang="ru-RU" dirty="0">
                <a:solidFill>
                  <a:srgbClr val="0000FF"/>
                </a:solidFill>
                <a:cs typeface="Arial" panose="020B0604020202020204" pitchFamily="34" charset="0"/>
              </a:rPr>
              <a:t>очищают воздух, уменьшают содержание пыли, поглощают вредные </a:t>
            </a:r>
            <a:r>
              <a:rPr lang="ru-RU" altLang="ru-RU" dirty="0" err="1">
                <a:solidFill>
                  <a:srgbClr val="0000FF"/>
                </a:solidFill>
                <a:cs typeface="Arial" panose="020B0604020202020204" pitchFamily="34" charset="0"/>
              </a:rPr>
              <a:t>газы</a:t>
            </a:r>
            <a:endParaRPr lang="ru-RU" altLang="ru-RU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46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C48F7-004B-30C9-AB98-16C9CD7A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 программы кружка «Химия и экология»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0C43C8-A5EC-C43B-4481-DBDA46DA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3. Химия гидросферы. (Роль воды в природе и жизни человека. Охрана поверхностных вод от загрязнения). 10 часов.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Роль воды в природе. Использование пресных вод в хозяйственной деятельности человека. Свойства воды. Вода как  растворитель. Понятие о растворе. Источники пресной воды на территории города Твери. Определение степени загрязненности и пригодности воды из разных источников для питья. Определение и сравнение жесткости воды из различных источников. Источники загрязнения поверхностных вод на территории города Твери.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4. Химия литосферы. (Земельные ресурсы и их охран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а)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11 часов</a:t>
            </a:r>
            <a:r>
              <a:rPr lang="ru-RU" sz="1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Почва. Состав почвы. Морфологические признаки почв. Исследование строения, мощности почвы и её отдельных горизонтов. Основные типы почв, встречающихся на территории города Твери.</a:t>
            </a:r>
            <a:r>
              <a:rPr lang="ru-RU" sz="1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Почвы: </a:t>
            </a:r>
            <a:r>
              <a:rPr lang="ru-RU" sz="180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подзолистые, болотно-подзолистые, болотные, пойменные, почвы овражно-балочных систем и дерново-карбонатные.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Почвенные исследования земель и составление карты почв города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вери.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Состояние почвенного покрова, взятие почвенных образцов в разных местах на территории города.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Мелиорация. Агрохимия.</a:t>
            </a:r>
          </a:p>
          <a:p>
            <a:pPr marL="0" indent="0">
              <a:buNone/>
            </a:pP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5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C41E6C4-D0F8-4F3C-A16B-9789E3B60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628"/>
            <a:ext cx="10515600" cy="7558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  <a:latin typeface="Arial" charset="0"/>
              </a:rPr>
              <a:t>Экологическое образование</a:t>
            </a:r>
            <a:endParaRPr lang="ru-RU" sz="36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9989E7A-2E69-8FD2-177F-22C001A19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275" y="999504"/>
            <a:ext cx="4778828" cy="522877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sz="2800" dirty="0">
                <a:latin typeface="Arial" charset="0"/>
              </a:rPr>
              <a:t>Экологическое образование – процесс и результат усвоения  систематических знаний, умений и навыков в области воздействия на окружающую среду, состояния окружающей среды  и последствий изменения окружающей среды</a:t>
            </a:r>
          </a:p>
          <a:p>
            <a:pPr>
              <a:buFont typeface="Wingdings" charset="0"/>
              <a:buNone/>
            </a:pPr>
            <a:endParaRPr lang="ru-RU" sz="2800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ru-RU" sz="2800" dirty="0">
                <a:latin typeface="Arial" charset="0"/>
              </a:rPr>
              <a:t>	Термин введен на конференции, организованной Международным союзом охраны природы (МСОП) в 1970 г. </a:t>
            </a:r>
          </a:p>
          <a:p>
            <a:pPr>
              <a:buFont typeface="Wingdings" charset="0"/>
              <a:buNone/>
            </a:pPr>
            <a:r>
              <a:rPr lang="ru-RU" sz="2800" dirty="0">
                <a:latin typeface="Arial" charset="0"/>
              </a:rPr>
              <a:t>	( </a:t>
            </a:r>
            <a:r>
              <a:rPr lang="ru-RU" sz="2400" i="1" dirty="0" err="1">
                <a:latin typeface="Arial" charset="0"/>
              </a:rPr>
              <a:t>Снакин</a:t>
            </a:r>
            <a:r>
              <a:rPr lang="ru-RU" sz="2400" i="1" dirty="0">
                <a:latin typeface="Arial" charset="0"/>
              </a:rPr>
              <a:t> В.В. Экология и охрана природы: Словарь-справочник, 2000. 384 с.)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3DCD13-3520-397C-8E92-E6B5E92FB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8996" y="994838"/>
            <a:ext cx="5402425" cy="522877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alt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экологического образования (по ФГОС)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28BE9-22BB-875E-C390-C7DFACC72E22}"/>
              </a:ext>
            </a:extLst>
          </p:cNvPr>
          <p:cNvSpPr txBox="1"/>
          <p:nvPr/>
        </p:nvSpPr>
        <p:spPr>
          <a:xfrm>
            <a:off x="5728996" y="1651519"/>
            <a:ext cx="530134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«основ экологического сознания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,«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основ экологической ... грамотности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экологического мышления, 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ценностного отношения к природе и жизни»; 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«целостного восприятия мира как иерархии формирующихся и развивающихся по определенным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законам взаимосвязанных природно-общественных территориальных систем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...»;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«умений анализировать и планировать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экологически безопасное поведение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целях сбережения здоровья и окружающей среды»; «осознания главных особенностей и проблем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природы и общества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..., подходов к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устойчивому развитию 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территорий» </a:t>
            </a:r>
          </a:p>
          <a:p>
            <a:pPr>
              <a:buFont typeface="Times New Roman" panose="02020603050405020304" pitchFamily="18" charset="0"/>
              <a:buChar char="•"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(из задач примерных программ по базовым учебным предметам). </a:t>
            </a:r>
          </a:p>
        </p:txBody>
      </p:sp>
    </p:spTree>
    <p:extLst>
      <p:ext uri="{BB962C8B-B14F-4D97-AF65-F5344CB8AC3E}">
        <p14:creationId xmlns:p14="http://schemas.microsoft.com/office/powerpoint/2010/main" val="2828233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2C024-1C86-CB05-58AC-E94C4A34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45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Тема 3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Химия гидросферы. (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Роль воды в природе и жизни человека. Охрана поверхностных вод от загрязнения). 10 часов.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21AFB59-D6BB-1A3A-DC90-18A762E69F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246958"/>
              </p:ext>
            </p:extLst>
          </p:nvPr>
        </p:nvGraphicFramePr>
        <p:xfrm>
          <a:off x="914401" y="1408922"/>
          <a:ext cx="10431815" cy="4741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02">
                  <a:extLst>
                    <a:ext uri="{9D8B030D-6E8A-4147-A177-3AD203B41FA5}">
                      <a16:colId xmlns:a16="http://schemas.microsoft.com/office/drawing/2014/main" val="3065553350"/>
                    </a:ext>
                  </a:extLst>
                </a:gridCol>
                <a:gridCol w="3486620">
                  <a:extLst>
                    <a:ext uri="{9D8B030D-6E8A-4147-A177-3AD203B41FA5}">
                      <a16:colId xmlns:a16="http://schemas.microsoft.com/office/drawing/2014/main" val="3514389582"/>
                    </a:ext>
                  </a:extLst>
                </a:gridCol>
                <a:gridCol w="3097157">
                  <a:extLst>
                    <a:ext uri="{9D8B030D-6E8A-4147-A177-3AD203B41FA5}">
                      <a16:colId xmlns:a16="http://schemas.microsoft.com/office/drawing/2014/main" val="372438369"/>
                    </a:ext>
                  </a:extLst>
                </a:gridCol>
                <a:gridCol w="871655">
                  <a:extLst>
                    <a:ext uri="{9D8B030D-6E8A-4147-A177-3AD203B41FA5}">
                      <a16:colId xmlns:a16="http://schemas.microsoft.com/office/drawing/2014/main" val="2614783929"/>
                    </a:ext>
                  </a:extLst>
                </a:gridCol>
                <a:gridCol w="2540781">
                  <a:extLst>
                    <a:ext uri="{9D8B030D-6E8A-4147-A177-3AD203B41FA5}">
                      <a16:colId xmlns:a16="http://schemas.microsoft.com/office/drawing/2014/main" val="1290021691"/>
                    </a:ext>
                  </a:extLst>
                </a:gridCol>
              </a:tblGrid>
              <a:tr h="29612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I</a:t>
                      </a:r>
                      <a:r>
                        <a:rPr lang="en-US" sz="1050" dirty="0">
                          <a:effectLst/>
                        </a:rPr>
                        <a:t>II</a:t>
                      </a:r>
                      <a:r>
                        <a:rPr lang="ru-RU" sz="1050" dirty="0">
                          <a:effectLst/>
                        </a:rPr>
                        <a:t>. Химия гидросферы </a:t>
                      </a:r>
                      <a:r>
                        <a:rPr lang="en-US" sz="1050" dirty="0">
                          <a:effectLst/>
                        </a:rPr>
                        <a:t>10</a:t>
                      </a:r>
                      <a:r>
                        <a:rPr lang="ru-RU" sz="1050" dirty="0">
                          <a:effectLst/>
                        </a:rPr>
                        <a:t>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367049"/>
                  </a:ext>
                </a:extLst>
              </a:tr>
              <a:tr h="480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13-14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Строение молекулы воды. Свойства воды. Роль воды в природе и жизни человека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“Изучение свойств воды. Определение пригодности воды для питья”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Практическая работа № 3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Основные физико- химические свойства воды</a:t>
                      </a: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4247497990"/>
                  </a:ext>
                </a:extLst>
              </a:tr>
              <a:tr h="2171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15-16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Вода, как растворитель.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“Приготовление растворов с заданной массовой  долей растворенного вещества”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Практическая работа № 4 «Приготовление растворов с заданной массовой  долей растворенного вещества”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Практическая работа № 5 «Определение рН воды»</a:t>
                      </a:r>
                    </a:p>
                    <a:p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Практическая работа № 6 «</a:t>
                      </a:r>
                      <a:r>
                        <a:rPr lang="ru-RU" sz="11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Определение  хлоридов и сульфатов в дистиллированной воде, водопроводной воде,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минеральной воде, почвенной вытяжке»</a:t>
                      </a: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3542317196"/>
                  </a:ext>
                </a:extLst>
              </a:tr>
              <a:tr h="662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17--18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Природные воды. Жесткость воды.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“Устранение жесткости воды”.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Практическая работа № 7 «</a:t>
                      </a:r>
                      <a:r>
                        <a:rPr lang="ru-RU" sz="11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Жесткость воды, ее определение и устранение»</a:t>
                      </a: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3249851260"/>
                  </a:ext>
                </a:extLst>
              </a:tr>
              <a:tr h="113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19—20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Очистка воды. Экологическое прогнозирование.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Обсуждение и  оценка ситуации – водители моют машины на берегу водоема”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Практическая работа № 8 «Дистилляция воды»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Практическая работа № 9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«Очистка воды активированным углем»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218920570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CF18F22-8146-06AF-9127-9AB03251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14078"/>
              </p:ext>
            </p:extLst>
          </p:nvPr>
        </p:nvGraphicFramePr>
        <p:xfrm>
          <a:off x="921984" y="5902819"/>
          <a:ext cx="10431816" cy="59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7473">
                  <a:extLst>
                    <a:ext uri="{9D8B030D-6E8A-4147-A177-3AD203B41FA5}">
                      <a16:colId xmlns:a16="http://schemas.microsoft.com/office/drawing/2014/main" val="3032784826"/>
                    </a:ext>
                  </a:extLst>
                </a:gridCol>
                <a:gridCol w="3481444">
                  <a:extLst>
                    <a:ext uri="{9D8B030D-6E8A-4147-A177-3AD203B41FA5}">
                      <a16:colId xmlns:a16="http://schemas.microsoft.com/office/drawing/2014/main" val="2682714302"/>
                    </a:ext>
                  </a:extLst>
                </a:gridCol>
                <a:gridCol w="3105636">
                  <a:extLst>
                    <a:ext uri="{9D8B030D-6E8A-4147-A177-3AD203B41FA5}">
                      <a16:colId xmlns:a16="http://schemas.microsoft.com/office/drawing/2014/main" val="2297703733"/>
                    </a:ext>
                  </a:extLst>
                </a:gridCol>
                <a:gridCol w="867779">
                  <a:extLst>
                    <a:ext uri="{9D8B030D-6E8A-4147-A177-3AD203B41FA5}">
                      <a16:colId xmlns:a16="http://schemas.microsoft.com/office/drawing/2014/main" val="891871185"/>
                    </a:ext>
                  </a:extLst>
                </a:gridCol>
                <a:gridCol w="2529484">
                  <a:extLst>
                    <a:ext uri="{9D8B030D-6E8A-4147-A177-3AD203B41FA5}">
                      <a16:colId xmlns:a16="http://schemas.microsoft.com/office/drawing/2014/main" val="3284383913"/>
                    </a:ext>
                  </a:extLst>
                </a:gridCol>
              </a:tblGrid>
              <a:tr h="590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21-22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 проектов по теме «Роль воды в природе и жизни человека. Охрана водных ресурсов»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>
                    <a:solidFill>
                      <a:srgbClr val="DFE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«Тайны воды»,  «Без воды нет жизни»,       «Вода- самое удивительное вещество»</a:t>
                      </a:r>
                    </a:p>
                  </a:txBody>
                  <a:tcPr marL="64135" marR="0" marT="64135" marB="64135">
                    <a:solidFill>
                      <a:srgbClr val="DFE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rgbClr val="DFE7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Защита проектов</a:t>
                      </a:r>
                    </a:p>
                  </a:txBody>
                  <a:tcPr marL="64135" marR="64135" marT="64135" marB="64135">
                    <a:solidFill>
                      <a:srgbClr val="DFE7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579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199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62CE9-9977-7819-2D2D-21840D0C2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4. Химия литосферы (Земельные ресурсы и их охрана) 11 часов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C64690-3089-1204-0BEA-2A8722D7F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721987"/>
              </p:ext>
            </p:extLst>
          </p:nvPr>
        </p:nvGraphicFramePr>
        <p:xfrm>
          <a:off x="838200" y="1690689"/>
          <a:ext cx="10978664" cy="3142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213">
                  <a:extLst>
                    <a:ext uri="{9D8B030D-6E8A-4147-A177-3AD203B41FA5}">
                      <a16:colId xmlns:a16="http://schemas.microsoft.com/office/drawing/2014/main" val="976618954"/>
                    </a:ext>
                  </a:extLst>
                </a:gridCol>
                <a:gridCol w="3653077">
                  <a:extLst>
                    <a:ext uri="{9D8B030D-6E8A-4147-A177-3AD203B41FA5}">
                      <a16:colId xmlns:a16="http://schemas.microsoft.com/office/drawing/2014/main" val="3009495837"/>
                    </a:ext>
                  </a:extLst>
                </a:gridCol>
                <a:gridCol w="3245021">
                  <a:extLst>
                    <a:ext uri="{9D8B030D-6E8A-4147-A177-3AD203B41FA5}">
                      <a16:colId xmlns:a16="http://schemas.microsoft.com/office/drawing/2014/main" val="4134077387"/>
                    </a:ext>
                  </a:extLst>
                </a:gridCol>
                <a:gridCol w="913270">
                  <a:extLst>
                    <a:ext uri="{9D8B030D-6E8A-4147-A177-3AD203B41FA5}">
                      <a16:colId xmlns:a16="http://schemas.microsoft.com/office/drawing/2014/main" val="1716881842"/>
                    </a:ext>
                  </a:extLst>
                </a:gridCol>
                <a:gridCol w="2662083">
                  <a:extLst>
                    <a:ext uri="{9D8B030D-6E8A-4147-A177-3AD203B41FA5}">
                      <a16:colId xmlns:a16="http://schemas.microsoft.com/office/drawing/2014/main" val="3623279078"/>
                    </a:ext>
                  </a:extLst>
                </a:gridCol>
              </a:tblGrid>
              <a:tr h="28493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en-US" sz="1050" dirty="0">
                          <a:effectLst/>
                        </a:rPr>
                        <a:t>IV</a:t>
                      </a:r>
                      <a:r>
                        <a:rPr lang="ru-RU" sz="1050" dirty="0">
                          <a:effectLst/>
                        </a:rPr>
                        <a:t>. Химия литосферы 11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56426"/>
                  </a:ext>
                </a:extLst>
              </a:tr>
              <a:tr h="423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23-24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Кристаллы. Образование кристаллов.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Демонстрация опыта “Рост кристаллов”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Комбинированное занятие.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Домашнее задание «Выращивание кристаллов»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3019981283"/>
                  </a:ext>
                </a:extLst>
              </a:tr>
              <a:tr h="589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25-26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Полезные ископаемые. Виды полезных ископаемых. Рациональное использование природных ресурсов.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Демонстрация полезных ископаемых;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с раздаточным материалом- коллекциями полезных ископаемых.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Урок-практикум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2050279531"/>
                  </a:ext>
                </a:extLst>
              </a:tr>
              <a:tr h="689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27-28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Вещественный состав и строение земной коры. Минералы и горные породы. Карбонат кальция (мел, известняк), изучение их свойств.</a:t>
                      </a:r>
                      <a:endParaRPr lang="ru-RU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Коллекция «Минералы и горные породы»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Проекты: «Драгоценные камни», «Уральские самоцветы»</a:t>
                      </a:r>
                      <a:endParaRPr lang="ru-RU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Семинар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Защита проектов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4139452666"/>
                  </a:ext>
                </a:extLst>
              </a:tr>
              <a:tr h="931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29-30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реакции среды образца почвы.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Определение рН почвенной вытяжки и  оценка  кислотности почвы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Пр. работа № 10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«Определение рН почвенной вытяжки и  оценка </a:t>
                      </a:r>
                      <a:r>
                        <a:rPr lang="ru-RU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кислотности почвы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32067935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FEAC9CE-90F7-6A83-881B-16CB8B0D6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81280"/>
              </p:ext>
            </p:extLst>
          </p:nvPr>
        </p:nvGraphicFramePr>
        <p:xfrm>
          <a:off x="862304" y="4833559"/>
          <a:ext cx="10930456" cy="1617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05">
                  <a:extLst>
                    <a:ext uri="{9D8B030D-6E8A-4147-A177-3AD203B41FA5}">
                      <a16:colId xmlns:a16="http://schemas.microsoft.com/office/drawing/2014/main" val="1655629892"/>
                    </a:ext>
                  </a:extLst>
                </a:gridCol>
                <a:gridCol w="3653077">
                  <a:extLst>
                    <a:ext uri="{9D8B030D-6E8A-4147-A177-3AD203B41FA5}">
                      <a16:colId xmlns:a16="http://schemas.microsoft.com/office/drawing/2014/main" val="866620359"/>
                    </a:ext>
                  </a:extLst>
                </a:gridCol>
                <a:gridCol w="3245021">
                  <a:extLst>
                    <a:ext uri="{9D8B030D-6E8A-4147-A177-3AD203B41FA5}">
                      <a16:colId xmlns:a16="http://schemas.microsoft.com/office/drawing/2014/main" val="811381297"/>
                    </a:ext>
                  </a:extLst>
                </a:gridCol>
                <a:gridCol w="913270">
                  <a:extLst>
                    <a:ext uri="{9D8B030D-6E8A-4147-A177-3AD203B41FA5}">
                      <a16:colId xmlns:a16="http://schemas.microsoft.com/office/drawing/2014/main" val="770431466"/>
                    </a:ext>
                  </a:extLst>
                </a:gridCol>
                <a:gridCol w="2662083">
                  <a:extLst>
                    <a:ext uri="{9D8B030D-6E8A-4147-A177-3AD203B41FA5}">
                      <a16:colId xmlns:a16="http://schemas.microsoft.com/office/drawing/2014/main" val="1232987155"/>
                    </a:ext>
                  </a:extLst>
                </a:gridCol>
              </a:tblGrid>
              <a:tr h="32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31-32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Источники загрязнения литосферы.  Эрозия почв. Охрана литосферы. 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0" marT="64135" marB="641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Свалки –источник загрязнения литосферы.           Как уменьшить количество бытовых отходов?</a:t>
                      </a:r>
                    </a:p>
                  </a:txBody>
                  <a:tcPr marL="64135" marR="0" marT="64135" marB="641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</a:t>
                      </a:r>
                    </a:p>
                  </a:txBody>
                  <a:tcPr marL="64135" marR="64135" marT="64135" marB="6413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10670"/>
                  </a:ext>
                </a:extLst>
              </a:tr>
              <a:tr h="771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</a:rPr>
                        <a:t> 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 проектов по теме «Земельные ресурсы и их охрана»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Темы проектов: </a:t>
                      </a:r>
                    </a:p>
                    <a:p>
                      <a:r>
                        <a:rPr lang="ru-RU" sz="11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«Растения – индикаторы плодородия почв»</a:t>
                      </a:r>
                    </a:p>
                    <a:p>
                      <a:r>
                        <a:rPr lang="ru-RU" sz="11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«Растения- индикаторы кислотности почвы»</a:t>
                      </a:r>
                    </a:p>
                    <a:p>
                      <a:r>
                        <a:rPr lang="ru-RU" sz="1100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«Обнаружение тяжелых металлов в почве»</a:t>
                      </a:r>
                    </a:p>
                    <a:p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Индикаторы на грядке»;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0" marT="64135" marB="641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Защита проектов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5" marR="64135" marT="64135" marB="64135"/>
                </a:tc>
                <a:extLst>
                  <a:ext uri="{0D108BD9-81ED-4DB2-BD59-A6C34878D82A}">
                    <a16:rowId xmlns:a16="http://schemas.microsoft.com/office/drawing/2014/main" val="41139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568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>
            <a:extLst>
              <a:ext uri="{FF2B5EF4-FFF2-40B4-BE49-F238E27FC236}">
                <a16:creationId xmlns:a16="http://schemas.microsoft.com/office/drawing/2014/main" id="{D2903089-28C0-9E46-EE32-5518C7A370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1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1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68438" indent="-161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5638" indent="-161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2838" indent="-161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0038" indent="-161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7238" indent="-161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68EF2E-4DE4-404C-8BC1-60508A10BD61}" type="slidenum">
              <a:rPr lang="ru-RU" altLang="ru-RU" smtClean="0">
                <a:solidFill>
                  <a:schemeClr val="bg1"/>
                </a:solidFill>
                <a:cs typeface="Arial" panose="020B0604020202020204" pitchFamily="34" charset="0"/>
              </a:rPr>
              <a:pPr/>
              <a:t>22</a:t>
            </a:fld>
            <a:endParaRPr lang="ru-RU" altLang="ru-RU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4930" name="Rectangle 4">
            <a:extLst>
              <a:ext uri="{FF2B5EF4-FFF2-40B4-BE49-F238E27FC236}">
                <a16:creationId xmlns:a16="http://schemas.microsoft.com/office/drawing/2014/main" id="{7FD79164-530F-9182-7CD4-466DCF985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599" y="1"/>
            <a:ext cx="8569098" cy="125866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ru-RU" altLang="ru-RU" sz="2429" dirty="0"/>
            </a:br>
            <a:r>
              <a:rPr lang="ru-RU" altLang="ru-RU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экологических исследований </a:t>
            </a:r>
            <a:br>
              <a:rPr lang="ru-RU" altLang="ru-RU" sz="278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altLang="ru-RU" sz="278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ru-RU" altLang="ru-RU" sz="2786" dirty="0"/>
            </a:br>
            <a:endParaRPr lang="ru-RU" altLang="ru-RU" sz="2786" dirty="0"/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36611409-D621-353F-1FCA-AE5F1A858B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77589" y="1185734"/>
            <a:ext cx="4748763" cy="505301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000"/>
              <a:t>«Промышленные  и  бытовые  отходы– источник  загрязнения  окружающей  среды» 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«Утилизация и переработка твердых бытовых отходов»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 «Чистота города зависит от каждого»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«Чтобы мусор не умножать, его достаточно разделить…»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«Исследование  загрязненности атмосферного воздуха»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 «Исследование качества  питьевой воды»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000"/>
              <a:t>«Химические вещества – разрушители озонового слоя»</a:t>
            </a:r>
          </a:p>
        </p:txBody>
      </p:sp>
      <p:sp>
        <p:nvSpPr>
          <p:cNvPr id="17413" name="Rectangle 6">
            <a:extLst>
              <a:ext uri="{FF2B5EF4-FFF2-40B4-BE49-F238E27FC236}">
                <a16:creationId xmlns:a16="http://schemas.microsoft.com/office/drawing/2014/main" id="{CDC83098-E34A-EDFE-1F17-5CF25AEF01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365650" y="1194465"/>
            <a:ext cx="4464600" cy="503555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«Влияние тяжелых металлов на здоровье человека»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«Диоксины – опаснейшие загрязнители биосферы»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 «Минеральные удобрения, их влияние на окружающую среду и здоровье населения»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  «Нефтепродукты и экология»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«Парниковый эффект: причины и последствия…»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«Загрязнение атмосферного воздуха выбросами автомобильного транспорта»</a:t>
            </a:r>
            <a:endParaRPr lang="en-US" altLang="ru-RU" sz="18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/>
              <a:t>«Биологическая инвазия борщевика Сосновского: причины, последствия, способы борьбы»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050758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6680F217-8400-4BD3-1423-12456C3AB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527538"/>
            <a:ext cx="5183188" cy="9319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Arial" charset="0"/>
              </a:rPr>
              <a:t> Разнообразные приёмы работы с новой информацией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6F9453-D959-0392-940E-F53678F0D8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59523"/>
            <a:ext cx="5183188" cy="47301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школьники смогут </a:t>
            </a:r>
          </a:p>
          <a:p>
            <a:pPr>
              <a:buSzTx/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обобщить и систематизировать ранее полученные знания,</a:t>
            </a:r>
          </a:p>
          <a:p>
            <a:pPr>
              <a:buSzTx/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приобретать знания из различных источников,</a:t>
            </a:r>
          </a:p>
          <a:p>
            <a:pPr>
              <a:buSzTx/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анализировать и обобщать информацию,</a:t>
            </a:r>
          </a:p>
          <a:p>
            <a:pPr>
              <a:buSzTx/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формулировать и аргументировать выводы,</a:t>
            </a:r>
          </a:p>
          <a:p>
            <a:pPr>
              <a:buFontTx/>
              <a:buChar char="•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критически мыслить. 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75031F4F-910D-3A6C-5B6E-6A0E886DC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27538"/>
            <a:ext cx="5157787" cy="93198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Arial" charset="0"/>
              </a:rPr>
              <a:t>Исследование экологического состояния </a:t>
            </a:r>
            <a:r>
              <a:rPr lang="ru-RU" sz="2400" b="1">
                <a:solidFill>
                  <a:srgbClr val="000090"/>
                </a:solidFill>
                <a:latin typeface="Arial" charset="0"/>
              </a:rPr>
              <a:t>окружающей среды </a:t>
            </a:r>
            <a:endParaRPr lang="ru-RU" dirty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839788" y="1459523"/>
            <a:ext cx="5157787" cy="47301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SzTx/>
              <a:buNone/>
            </a:pPr>
            <a:r>
              <a:rPr lang="ru-RU" sz="2000" dirty="0">
                <a:latin typeface="Arial" charset="0"/>
              </a:rPr>
              <a:t>доступные методики позволят учащимся</a:t>
            </a:r>
          </a:p>
          <a:p>
            <a:pPr marL="0" indent="0">
              <a:buSzTx/>
              <a:buNone/>
            </a:pPr>
            <a:r>
              <a:rPr lang="ru-RU" sz="2000" dirty="0">
                <a:latin typeface="Arial" charset="0"/>
              </a:rPr>
              <a:t> </a:t>
            </a:r>
          </a:p>
          <a:p>
            <a:pPr>
              <a:buSzTx/>
              <a:buFont typeface="Wingdings" charset="0"/>
              <a:buChar char="v"/>
            </a:pPr>
            <a:r>
              <a:rPr lang="ru-RU" sz="2000" dirty="0">
                <a:latin typeface="Arial" charset="0"/>
              </a:rPr>
              <a:t>получить информацию об экологическом состоянии окружающей среды города; </a:t>
            </a:r>
          </a:p>
          <a:p>
            <a:pPr>
              <a:buSzTx/>
              <a:buFont typeface="Wingdings" charset="0"/>
              <a:buChar char="v"/>
            </a:pPr>
            <a:r>
              <a:rPr lang="ru-RU" sz="2000" dirty="0">
                <a:latin typeface="Arial" charset="0"/>
              </a:rPr>
              <a:t>приобрести навыки исследовательской деятельности; </a:t>
            </a:r>
          </a:p>
          <a:p>
            <a:pPr>
              <a:buSzTx/>
              <a:buFont typeface="Wingdings" charset="0"/>
              <a:buChar char="v"/>
            </a:pPr>
            <a:r>
              <a:rPr lang="ru-RU" sz="2000" dirty="0">
                <a:latin typeface="Arial" charset="0"/>
              </a:rPr>
              <a:t>научиться выявлять причины экологических нарушений; </a:t>
            </a:r>
          </a:p>
          <a:p>
            <a:pPr>
              <a:buSzTx/>
              <a:buFont typeface="Wingdings" charset="0"/>
              <a:buChar char="v"/>
            </a:pPr>
            <a:r>
              <a:rPr lang="ru-RU" sz="2000" dirty="0">
                <a:latin typeface="Arial" charset="0"/>
              </a:rPr>
              <a:t>принимать решения по их устранению; </a:t>
            </a:r>
          </a:p>
          <a:p>
            <a:pPr>
              <a:buSzTx/>
              <a:buFont typeface="Wingdings" charset="0"/>
              <a:buChar char="v"/>
            </a:pPr>
            <a:r>
              <a:rPr lang="ru-RU" sz="2000" dirty="0">
                <a:latin typeface="Arial" charset="0"/>
              </a:rPr>
              <a:t>содействовать улучшению местной экологической обстановки.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1269373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water_feature_infinity_pond_lead">
            <a:extLst>
              <a:ext uri="{FF2B5EF4-FFF2-40B4-BE49-F238E27FC236}">
                <a16:creationId xmlns:a16="http://schemas.microsoft.com/office/drawing/2014/main" id="{A9EDEC7A-67F6-6B0D-B2C2-AB199AC41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7" y="671804"/>
            <a:ext cx="6008914" cy="476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0AB745-1E7C-4D3B-948A-3B1ADF2A98BA}"/>
              </a:ext>
            </a:extLst>
          </p:cNvPr>
          <p:cNvSpPr txBox="1"/>
          <p:nvPr/>
        </p:nvSpPr>
        <p:spPr>
          <a:xfrm>
            <a:off x="7100596" y="671804"/>
            <a:ext cx="4338735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0090"/>
                </a:solidFill>
                <a:latin typeface="Arial"/>
                <a:cs typeface="Arial"/>
              </a:rPr>
              <a:t>     В чем ошибки и недостатки      экологического образования?</a:t>
            </a:r>
          </a:p>
          <a:p>
            <a:endParaRPr lang="ru-RU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Изначально не было ясности и единства в понимании содержания экологии и экологического образования.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Знаний по экологии мало – нужны навыки.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Сложность выбора между обогащением и экологической безопасностью: экология по остаточному принципу.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Стремление некоторых госструктур избежать контроля со стороны населения.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Непонимание концепции «устойчивого </a:t>
            </a:r>
            <a:r>
              <a:rPr lang="ru-RU"/>
              <a:t>развития».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224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DD14BAC2-8265-85E6-D384-02BD6D52E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3689" y="184929"/>
            <a:ext cx="9155175" cy="9350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Уровни достижения цели экологического образования:</a:t>
            </a: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CCB23295-BF6A-1D40-CC7B-DE7B277AF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048140"/>
            <a:ext cx="5472112" cy="1123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50"/>
              </a:spcBef>
              <a:spcAft>
                <a:spcPts val="300"/>
              </a:spcAft>
            </a:pPr>
            <a:r>
              <a:rPr lang="ru-RU" altLang="ru-RU" sz="2400" b="1" i="1" dirty="0">
                <a:solidFill>
                  <a:schemeClr val="tx1"/>
                </a:solidFill>
              </a:rPr>
              <a:t>экологическая</a:t>
            </a:r>
            <a:r>
              <a:rPr lang="ru-RU" altLang="ru-RU" sz="2400" dirty="0">
                <a:solidFill>
                  <a:schemeClr val="tx1"/>
                </a:solidFill>
              </a:rPr>
              <a:t>  </a:t>
            </a:r>
            <a:r>
              <a:rPr lang="ru-RU" altLang="ru-RU" sz="2400" b="1" i="1" dirty="0">
                <a:solidFill>
                  <a:schemeClr val="tx1"/>
                </a:solidFill>
              </a:rPr>
              <a:t>грамотность</a:t>
            </a:r>
            <a:r>
              <a:rPr lang="ru-RU" altLang="ru-RU" sz="2400" dirty="0">
                <a:solidFill>
                  <a:schemeClr val="tx1"/>
                </a:solidFill>
              </a:rPr>
              <a:t>-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550"/>
              </a:spcBef>
              <a:spcAft>
                <a:spcPts val="300"/>
              </a:spcAft>
            </a:pPr>
            <a:r>
              <a:rPr lang="ru-RU" altLang="ru-RU" b="1" dirty="0">
                <a:solidFill>
                  <a:schemeClr val="tx1"/>
                </a:solidFill>
              </a:rPr>
              <a:t> рефлексивная позиция – «Что можно? Могу ли?»</a:t>
            </a:r>
          </a:p>
        </p:txBody>
      </p:sp>
      <p:sp>
        <p:nvSpPr>
          <p:cNvPr id="116740" name="Rectangle 6">
            <a:extLst>
              <a:ext uri="{FF2B5EF4-FFF2-40B4-BE49-F238E27FC236}">
                <a16:creationId xmlns:a16="http://schemas.microsoft.com/office/drawing/2014/main" id="{CFA1E736-F121-ECA3-7621-69EF5B303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0601" y="1916114"/>
            <a:ext cx="5472113" cy="2447925"/>
          </a:xfr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i="1" dirty="0"/>
              <a:t>экологическая образованность-</a:t>
            </a:r>
            <a:endParaRPr lang="ru-RU" alt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000" b="1" dirty="0"/>
              <a:t>познавательная модель освоена на </a:t>
            </a:r>
            <a:r>
              <a:rPr lang="ru-RU" altLang="ru-RU" sz="2000" b="1" i="1" dirty="0"/>
              <a:t>теоретическом </a:t>
            </a:r>
            <a:r>
              <a:rPr lang="ru-RU" altLang="ru-RU" sz="2000" b="1" dirty="0"/>
              <a:t>уровне, средство экологического самообразования, исследования, проектирования; рефлексивная позиция – «Знаю, как узнать, </a:t>
            </a:r>
            <a:r>
              <a:rPr lang="ru-RU" altLang="ru-RU" sz="2000" b="1" i="1" dirty="0"/>
              <a:t>можно ли? смогу ли?</a:t>
            </a:r>
            <a:r>
              <a:rPr lang="ru-RU" altLang="ru-RU" sz="2000" b="1" dirty="0"/>
              <a:t>»</a:t>
            </a:r>
          </a:p>
        </p:txBody>
      </p:sp>
      <p:sp>
        <p:nvSpPr>
          <p:cNvPr id="116741" name="Rectangle 6">
            <a:extLst>
              <a:ext uri="{FF2B5EF4-FFF2-40B4-BE49-F238E27FC236}">
                <a16:creationId xmlns:a16="http://schemas.microsoft.com/office/drawing/2014/main" id="{49319BA2-D53A-027E-6512-E86065963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2570163"/>
            <a:ext cx="2808287" cy="385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экологическая культура</a:t>
            </a:r>
            <a:endParaRPr lang="ru-RU" altLang="ru-RU" sz="2400" b="1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ru-RU" altLang="ru-RU" b="1" dirty="0">
                <a:solidFill>
                  <a:schemeClr val="tx1"/>
                </a:solidFill>
              </a:rPr>
              <a:t>включение экосистемной познавательной модели во все элементы личной культуры человека, все виды его деятельности; рефлексивная позиция –  «просто не</a:t>
            </a:r>
            <a:r>
              <a:rPr lang="ru-RU" altLang="ru-RU" b="1" dirty="0"/>
              <a:t> </a:t>
            </a:r>
            <a:r>
              <a:rPr lang="ru-RU" altLang="ru-RU" b="1" dirty="0">
                <a:solidFill>
                  <a:schemeClr val="tx1"/>
                </a:solidFill>
              </a:rPr>
              <a:t>могу иначе»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8B48F848-086B-0B0E-891D-310B814F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1" y="4508501"/>
            <a:ext cx="3673475" cy="1655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ru-RU" altLang="ru-RU" sz="2400" b="1" i="1" dirty="0">
                <a:solidFill>
                  <a:schemeClr val="tx1"/>
                </a:solidFill>
              </a:rPr>
              <a:t>экологическая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</a:rPr>
              <a:t>компетентность</a:t>
            </a:r>
            <a:endParaRPr lang="ru-RU" altLang="ru-RU" sz="2400" b="1" dirty="0">
              <a:solidFill>
                <a:schemeClr val="tx1"/>
              </a:solidFill>
            </a:endParaRPr>
          </a:p>
          <a:p>
            <a:pPr algn="ctr" eaLnBrk="1" hangingPunct="1"/>
            <a:r>
              <a:rPr lang="ru-RU" altLang="ru-RU" b="1" dirty="0">
                <a:solidFill>
                  <a:schemeClr val="tx1"/>
                </a:solidFill>
              </a:rPr>
              <a:t>- рефлексивная позиция – «знаю, хочу и могу; могу научить других»</a:t>
            </a:r>
          </a:p>
        </p:txBody>
      </p:sp>
    </p:spTree>
    <p:extLst>
      <p:ext uri="{BB962C8B-B14F-4D97-AF65-F5344CB8AC3E}">
        <p14:creationId xmlns:p14="http://schemas.microsoft.com/office/powerpoint/2010/main" val="3607412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A4750-FD41-3649-1EB7-6D122AF8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43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FA75C-39F7-D28F-D51C-EF6A1C133A9C}"/>
              </a:ext>
            </a:extLst>
          </p:cNvPr>
          <p:cNvSpPr txBox="1"/>
          <p:nvPr/>
        </p:nvSpPr>
        <p:spPr>
          <a:xfrm>
            <a:off x="972064" y="1424557"/>
            <a:ext cx="10676238" cy="5151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Абрамов С.И. Охрана окружающей среды и рациональное использование природных ресурсов. – М., 1987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Алексинский В.Н. Занимательные опыты по химии: “Книга для учителя.-2-е изд.,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испр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.-М.: “Просвещение”, 1995.-96 с.: ил.-ISVN 5-09-005176-3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Барбье М. Введение в химическую экологию. – М.: Мир, 1978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Экологическая азбука школьника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Б.М.Миркин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Л.Г.Наумова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Ф.М.Ханов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Уфа, РИО, 1992.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 ред. Г.В. Невской. – Защита окружающей среды от техногенных воздействий. – М.: Изд-во МТОУ, 1993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Попов В.А. Биосфера и проблемы её охраны. Казань. Татарское кн. Изд-во, 1981г.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Реймерс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Н.Ф. Охрана природы и окружающей среды: словарь – справочник – М.:-1993г.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Серия предметных журналов “Химия в школе”.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75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 иду на урок химии: Книга для учителя.-М.: издательство “Олимп”; издательство “Первое сентября”,1999.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9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sz="half" idx="1"/>
          </p:nvPr>
        </p:nvSpPr>
        <p:spPr>
          <a:xfrm>
            <a:off x="6533745" y="668034"/>
            <a:ext cx="5181600" cy="5635489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Основные принципы системы экологического образования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Междисциплинарный подход в формировании экологической культуры школьников</a:t>
            </a:r>
          </a:p>
          <a:p>
            <a:pPr algn="l"/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Систематичность и непрерывность изучения экологического материала</a:t>
            </a:r>
          </a:p>
          <a:p>
            <a:pPr algn="l"/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Единство интеллектуального и эмоционально-волевого начал в деятельности учащихся по изучению и улучшению окружающей природной среды</a:t>
            </a:r>
          </a:p>
          <a:p>
            <a:pPr algn="l"/>
            <a:r>
              <a:rPr lang="ru-RU" sz="2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Взаимосвязь глобального, национального и краеведческого раскрытия экологических проблем в учебном процессе</a:t>
            </a:r>
          </a:p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Преемственность, взаимосвязь всех  уровней экологического образования, планирование, гибкость, вариативность</a:t>
            </a:r>
            <a:endParaRPr lang="ru-RU" sz="26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b="0" i="0" dirty="0">
              <a:solidFill>
                <a:srgbClr val="333333"/>
              </a:solidFill>
              <a:effectLst/>
              <a:latin typeface="YS Text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D149FC8-5870-3FCC-9D2E-3A7B439F7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9289" y="668034"/>
            <a:ext cx="5181600" cy="5635489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Экологическое образование: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знание экологических законов, правил, теорий, научных фактов; осознание единства в системе «природа – человек»;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эмоционально – эстетическое и нравственное восприятие природы, художественные образы ее выражения и отношение к ней человека;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1320"/>
              </a:spcBef>
              <a:spcAft>
                <a:spcPts val="132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деятельность в реальных </a:t>
            </a:r>
            <a:r>
              <a:rPr lang="ru-RU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социоприродных</a:t>
            </a: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ситуациях, связанных с решением экологических проблем.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13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азвание 1"/>
          <p:cNvSpPr>
            <a:spLocks noGrp="1"/>
          </p:cNvSpPr>
          <p:nvPr>
            <p:ph type="title"/>
          </p:nvPr>
        </p:nvSpPr>
        <p:spPr>
          <a:xfrm>
            <a:off x="1992313" y="115888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0090"/>
                </a:solidFill>
                <a:latin typeface="Arial"/>
                <a:cs typeface="Arial"/>
              </a:rPr>
              <a:t>Уровни системы непрерывного экологического образования и их цели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057835"/>
              </p:ext>
            </p:extLst>
          </p:nvPr>
        </p:nvGraphicFramePr>
        <p:xfrm>
          <a:off x="961280" y="1362268"/>
          <a:ext cx="10291665" cy="5038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2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</a:rPr>
                        <a:t>Уровень образования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</a:rPr>
                        <a:t>Цель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10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Формирование основ ценностного и бережного отношения к природе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0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Начальное общее образование, основное общее образование, среднее общее образование 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Воспитание социально-активной личности. Формирование понимания опасности нерегламентированного воздействия человека на окружающую среду, воспитание ответственного отношения к окружающей среде, сохранению природы и здоровья людей.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57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Профессиональное образование (среднее профессиональное образование, высшее образование)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Подготовка трудовых ресурсов, способных адаптироваться к изменяющимся условиям окружающего мира, грамотно использовать полученные экологические знания в своей жизни и профессиональной деятельности.</a:t>
                      </a:r>
                    </a:p>
                  </a:txBody>
                  <a:tcPr marL="91449" marR="91449" marT="45721" marB="457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00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  <a:latin typeface="Arial"/>
                <a:cs typeface="Arial"/>
              </a:rPr>
              <a:t>Формы экологического образования в основной и средней школе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Изучение  предмета «Экология»;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Занятия по учебному плану в рамках других дисциплин;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Всероссийская олимпиада школьников по экологии (с 1994 года);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Участие в олимпиадах разного уровня;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949803C-2070-B67F-8C77-22B86008F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Посещение музеев и эколого-просветительских центров с экскурсиями; 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Самостоятельные наблюдения в природе; 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Онлайн-обучение; 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Кружковая деятельность</a:t>
            </a: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Исследовательская и проектная  деятельность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213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76505-96A1-A0F6-29D4-BD64F05E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кружка «Химия и экология»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CF533-B661-3956-8C57-163C659E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1320"/>
              </a:spcBef>
              <a:spcAft>
                <a:spcPts val="1320"/>
              </a:spcAft>
            </a:pPr>
            <a:r>
              <a:rPr lang="ru-RU" sz="2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Цель:</a:t>
            </a:r>
          </a:p>
          <a:p>
            <a:pPr>
              <a:spcBef>
                <a:spcPts val="1320"/>
              </a:spcBef>
              <a:spcAft>
                <a:spcPts val="1320"/>
              </a:spcAft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основ естественнонаучной картины мира, экологической культуры обучающихся, определение роли химии в решении проблем окружающей среды. </a:t>
            </a:r>
            <a:endParaRPr lang="ru-RU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Химико- экологическое образование и воспитание учащихся, отвечающее потребностям самореализации учащихся; гармоническое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личности и ее адаптация в социальной среде посредством научно- исследовательской деятельности.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Привитие учащимся любви и бережного отношения к природе, углубление их знаний по химии, биологии и экологии, умение применять на практике полученные знания.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320"/>
              </a:spcBef>
              <a:spcAft>
                <a:spcPts val="1320"/>
              </a:spcAft>
            </a:pPr>
            <a:r>
              <a:rPr lang="ru-RU" sz="2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курса: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Ознакомление учащихся с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основными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экологическими законами, правилами, теориями, научными фактами; осознание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учащимися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единства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системы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«природа – человек»;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умений анализировать, сравнивать, обобщать, устанавливать </a:t>
            </a:r>
            <a:r>
              <a:rPr lang="ru-RU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причинно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следственные связи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применять знания в конкретных экологических ситуациях.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Расширение кругозора учащихся, повышение мотивации к обучению, социализация учащихся через самостоятельную деятельность.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76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19D6B0A-7699-AB9F-5307-C381FAAFD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2" y="584652"/>
            <a:ext cx="10560698" cy="5778825"/>
          </a:xfrm>
        </p:spPr>
        <p:txBody>
          <a:bodyPr>
            <a:normAutofit fontScale="55000" lnSpcReduction="20000"/>
          </a:bodyPr>
          <a:lstStyle/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Задачи курса: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Образовательные: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внутренней мотивации учения,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интереса к познанию химии как предмета;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познавательного интереса учащихся в приобретении определенных знаний по изучению важнейших вопросов экологического характера, расширение кругозора учащихся; 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навыков проектной и исследовательской деятельности обучающихся;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у учащихся навыков работы цифровым оборудованием, с научно-популярной и справочной литературой, средствами мультимедиа,  интернет – ресурсами;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приобретение умения сравнивать, выделять главное, анализировать, обобщать, систематизировать материал, делать выводы. 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Воспитательные: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активной жизненной позиции по вопросам защиты окружающей среды, навыков здорового образа жизни;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учебно-коммуникативных умений, культуры общения и поведения; 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Развивающие: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мыслительной, аналитической и логической деятельности учащихся;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самостоятельности, ответственности, активности;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потребности в саморазвитии и творчестве.</a:t>
            </a:r>
          </a:p>
        </p:txBody>
      </p:sp>
    </p:spTree>
    <p:extLst>
      <p:ext uri="{BB962C8B-B14F-4D97-AF65-F5344CB8AC3E}">
        <p14:creationId xmlns:p14="http://schemas.microsoft.com/office/powerpoint/2010/main" val="1586319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C80AF39-A79B-44A4-BAB4-B7075465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1" y="260351"/>
            <a:ext cx="3889375" cy="925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3399"/>
                </a:solidFill>
              </a:rPr>
              <a:t>ценностный и </a:t>
            </a:r>
          </a:p>
          <a:p>
            <a:pPr algn="ctr" eaLnBrk="1" hangingPunct="1"/>
            <a:r>
              <a:rPr lang="ru-RU" altLang="ru-RU" b="1">
                <a:solidFill>
                  <a:srgbClr val="003399"/>
                </a:solidFill>
              </a:rPr>
              <a:t>эмоциональный </a:t>
            </a:r>
          </a:p>
          <a:p>
            <a:pPr algn="ctr" eaLnBrk="1" hangingPunct="1"/>
            <a:r>
              <a:rPr lang="ru-RU" altLang="ru-RU" b="1">
                <a:solidFill>
                  <a:srgbClr val="003399"/>
                </a:solidFill>
              </a:rPr>
              <a:t>компоненты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A4930F4-A3F8-BB0E-4C54-D6ECC7F29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196975"/>
            <a:ext cx="2592388" cy="539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b="1">
                <a:solidFill>
                  <a:srgbClr val="003399"/>
                </a:solidFill>
              </a:rPr>
              <a:t>когнитивный компонент</a:t>
            </a:r>
            <a:r>
              <a:rPr lang="ru-RU" altLang="ru-RU">
                <a:solidFill>
                  <a:srgbClr val="003399"/>
                </a:solidFill>
              </a:rPr>
              <a:t> </a:t>
            </a:r>
            <a:endParaRPr lang="ru-RU" altLang="ru-RU" sz="2400" b="1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1042175-59DE-3591-D920-91AF8EF43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6" y="2708276"/>
            <a:ext cx="1584325" cy="174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чувство гордости</a:t>
            </a:r>
          </a:p>
          <a:p>
            <a:pPr algn="ctr" eaLnBrk="1" hangingPunct="1"/>
            <a:r>
              <a:rPr lang="ru-RU" altLang="ru-RU" dirty="0"/>
              <a:t>при следовании</a:t>
            </a:r>
          </a:p>
          <a:p>
            <a:pPr algn="ctr" eaLnBrk="1" hangingPunct="1"/>
            <a:r>
              <a:rPr lang="ru-RU" altLang="ru-RU" dirty="0"/>
              <a:t>моральным нормам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A966BA9-D7D3-DAD1-DBFC-8A68AB7F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4" y="1268414"/>
            <a:ext cx="2376487" cy="2054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уважение к личности и</a:t>
            </a:r>
          </a:p>
          <a:p>
            <a:pPr algn="ctr" eaLnBrk="1" hangingPunct="1"/>
            <a:r>
              <a:rPr lang="ru-RU" altLang="ru-RU" dirty="0"/>
              <a:t> её достоинству, </a:t>
            </a:r>
          </a:p>
          <a:p>
            <a:pPr algn="ctr" eaLnBrk="1" hangingPunct="1"/>
            <a:r>
              <a:rPr lang="ru-RU" altLang="ru-RU" dirty="0"/>
              <a:t>доброжелательное отношение</a:t>
            </a:r>
          </a:p>
          <a:p>
            <a:pPr algn="ctr" eaLnBrk="1" hangingPunct="1"/>
            <a:r>
              <a:rPr lang="ru-RU" altLang="ru-RU" dirty="0"/>
              <a:t> к окружающим </a:t>
            </a:r>
          </a:p>
          <a:p>
            <a:pPr algn="ctr" eaLnBrk="1" hangingPunct="1"/>
            <a:endParaRPr lang="ru-RU" altLang="ru-RU" sz="2000" b="1" dirty="0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2361380-2BD5-7AE4-12C1-DF368E04A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89138"/>
            <a:ext cx="2808288" cy="925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ориентация в системе </a:t>
            </a:r>
          </a:p>
          <a:p>
            <a:pPr algn="ctr" eaLnBrk="1" hangingPunct="1"/>
            <a:r>
              <a:rPr lang="ru-RU" altLang="ru-RU"/>
              <a:t>моральных норм </a:t>
            </a:r>
          </a:p>
          <a:p>
            <a:pPr algn="ctr" eaLnBrk="1" hangingPunct="1"/>
            <a:r>
              <a:rPr lang="ru-RU" altLang="ru-RU"/>
              <a:t>и ценностей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C88A51D-3DCC-2CD0-788A-4E21E0642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3284538"/>
            <a:ext cx="2160588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3399"/>
                </a:solidFill>
              </a:rPr>
              <a:t>деятельностный </a:t>
            </a:r>
          </a:p>
          <a:p>
            <a:pPr algn="ctr" eaLnBrk="1" hangingPunct="1"/>
            <a:r>
              <a:rPr lang="ru-RU" altLang="ru-RU" b="1" dirty="0">
                <a:solidFill>
                  <a:srgbClr val="003399"/>
                </a:solidFill>
              </a:rPr>
              <a:t>(поведенческий)</a:t>
            </a:r>
          </a:p>
          <a:p>
            <a:pPr algn="ctr" eaLnBrk="1" hangingPunct="1"/>
            <a:r>
              <a:rPr lang="ru-RU" altLang="ru-RU" b="1" dirty="0">
                <a:solidFill>
                  <a:srgbClr val="003399"/>
                </a:solidFill>
              </a:rPr>
              <a:t>компонент</a:t>
            </a:r>
          </a:p>
          <a:p>
            <a:pPr algn="ctr" eaLnBrk="1" hangingPunct="1"/>
            <a:endParaRPr lang="ru-RU" altLang="ru-RU" b="1" dirty="0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A530E0D3-294E-B5D6-F4EF-022097CED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6" y="1341439"/>
            <a:ext cx="1946275" cy="1474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любовь к природе, </a:t>
            </a:r>
          </a:p>
          <a:p>
            <a:pPr algn="ctr" eaLnBrk="1" hangingPunct="1"/>
            <a:r>
              <a:rPr lang="ru-RU" altLang="ru-RU"/>
              <a:t>признание ценности</a:t>
            </a:r>
          </a:p>
          <a:p>
            <a:pPr algn="ctr" eaLnBrk="1" hangingPunct="1"/>
            <a:r>
              <a:rPr lang="ru-RU" altLang="ru-RU"/>
              <a:t> здоровья  </a:t>
            </a:r>
            <a:endParaRPr lang="ru-RU" altLang="ru-RU" b="1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98B7DFC6-4AF1-5E32-E058-FD084A7E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33375"/>
            <a:ext cx="4319588" cy="711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3399"/>
                </a:solidFill>
              </a:rPr>
              <a:t>Планируемые результаты: личностные</a:t>
            </a:r>
            <a:endParaRPr lang="ru-RU" altLang="ru-RU" sz="200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98B59170-F776-CCAE-B568-E3CBD5C5A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2997200"/>
            <a:ext cx="2447925" cy="1962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экологическое</a:t>
            </a:r>
          </a:p>
          <a:p>
            <a:pPr algn="ctr" eaLnBrk="1" hangingPunct="1"/>
            <a:r>
              <a:rPr lang="ru-RU" altLang="ru-RU" dirty="0"/>
              <a:t> сознание, знание</a:t>
            </a:r>
          </a:p>
          <a:p>
            <a:pPr algn="ctr" eaLnBrk="1" hangingPunct="1"/>
            <a:r>
              <a:rPr lang="ru-RU" altLang="ru-RU" dirty="0"/>
              <a:t>основных принципов и правил </a:t>
            </a:r>
          </a:p>
          <a:p>
            <a:pPr algn="ctr" eaLnBrk="1" hangingPunct="1"/>
            <a:r>
              <a:rPr lang="ru-RU" altLang="ru-RU" dirty="0"/>
              <a:t>отношения к природе</a:t>
            </a:r>
          </a:p>
          <a:p>
            <a:pPr algn="ctr" eaLnBrk="1" hangingPunct="1"/>
            <a:endParaRPr lang="ru-RU" altLang="ru-RU" sz="1400" dirty="0">
              <a:cs typeface="Arial" panose="020B0604020202020204" pitchFamily="34" charset="0"/>
            </a:endParaRP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5629D787-C82A-869E-5733-9DD39ADA8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1700214"/>
            <a:ext cx="1800225" cy="1412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основы социально</a:t>
            </a:r>
          </a:p>
          <a:p>
            <a:pPr algn="ctr" eaLnBrk="1" hangingPunct="1"/>
            <a:r>
              <a:rPr lang="ru-RU" altLang="ru-RU" dirty="0"/>
              <a:t>-критического</a:t>
            </a:r>
          </a:p>
          <a:p>
            <a:pPr algn="ctr" eaLnBrk="1" hangingPunct="1"/>
            <a:r>
              <a:rPr lang="ru-RU" altLang="ru-RU" dirty="0"/>
              <a:t>мышления </a:t>
            </a:r>
          </a:p>
          <a:p>
            <a:pPr algn="ctr" eaLnBrk="1" hangingPunct="1"/>
            <a:endParaRPr lang="ru-RU" altLang="ru-RU" sz="1400" dirty="0">
              <a:cs typeface="Arial" panose="020B0604020202020204" pitchFamily="34" charset="0"/>
            </a:endParaRP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10F35DAF-677A-E55F-ACED-A16A684F4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365625"/>
            <a:ext cx="2520950" cy="1962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потребность в участии в </a:t>
            </a:r>
          </a:p>
          <a:p>
            <a:pPr algn="ctr" eaLnBrk="1" hangingPunct="1"/>
            <a:r>
              <a:rPr lang="ru-RU" altLang="ru-RU" dirty="0"/>
              <a:t>общественной жизни, общественно-</a:t>
            </a:r>
          </a:p>
          <a:p>
            <a:pPr algn="ctr" eaLnBrk="1" hangingPunct="1"/>
            <a:r>
              <a:rPr lang="ru-RU" altLang="ru-RU" dirty="0"/>
              <a:t>полезной деятельности</a:t>
            </a:r>
          </a:p>
          <a:p>
            <a:pPr algn="ctr" eaLnBrk="1" hangingPunct="1"/>
            <a:endParaRPr lang="ru-RU" altLang="ru-RU" sz="1400" dirty="0">
              <a:cs typeface="Arial" panose="020B0604020202020204" pitchFamily="34" charset="0"/>
            </a:endParaRP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F8F640FF-C84C-8345-A636-86F3F2D99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4" y="5260975"/>
            <a:ext cx="2592387" cy="1474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готовность и способность к</a:t>
            </a:r>
          </a:p>
          <a:p>
            <a:pPr algn="ctr" eaLnBrk="1" hangingPunct="1"/>
            <a:r>
              <a:rPr lang="ru-RU" altLang="ru-RU"/>
              <a:t> выполнению моральных</a:t>
            </a:r>
          </a:p>
          <a:p>
            <a:pPr algn="ctr" eaLnBrk="1" hangingPunct="1"/>
            <a:r>
              <a:rPr lang="ru-RU" altLang="ru-RU"/>
              <a:t> норм </a:t>
            </a:r>
            <a:endParaRPr lang="ru-RU" altLang="ru-RU" b="1"/>
          </a:p>
        </p:txBody>
      </p:sp>
      <p:sp>
        <p:nvSpPr>
          <p:cNvPr id="12302" name="Rectangle 15">
            <a:extLst>
              <a:ext uri="{FF2B5EF4-FFF2-40B4-BE49-F238E27FC236}">
                <a16:creationId xmlns:a16="http://schemas.microsoft.com/office/drawing/2014/main" id="{4C454E4D-EC6A-2005-8B95-270FC1497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3" y="4433888"/>
            <a:ext cx="2089150" cy="925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устойчивый</a:t>
            </a:r>
          </a:p>
          <a:p>
            <a:pPr algn="ctr" eaLnBrk="1" hangingPunct="1"/>
            <a:r>
              <a:rPr lang="ru-RU" altLang="ru-RU"/>
              <a:t>познавательный </a:t>
            </a:r>
          </a:p>
          <a:p>
            <a:pPr algn="ctr" eaLnBrk="1" hangingPunct="1"/>
            <a:r>
              <a:rPr lang="ru-RU" altLang="ru-RU"/>
              <a:t>интерес</a:t>
            </a:r>
          </a:p>
        </p:txBody>
      </p:sp>
      <p:sp>
        <p:nvSpPr>
          <p:cNvPr id="12303" name="Rectangle 17">
            <a:extLst>
              <a:ext uri="{FF2B5EF4-FFF2-40B4-BE49-F238E27FC236}">
                <a16:creationId xmlns:a16="http://schemas.microsoft.com/office/drawing/2014/main" id="{B28F12EE-0069-0D7D-B1B3-9133BAF37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084764"/>
            <a:ext cx="3097213" cy="1138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знание основ здорового</a:t>
            </a:r>
          </a:p>
          <a:p>
            <a:pPr algn="ctr" eaLnBrk="1" hangingPunct="1"/>
            <a:r>
              <a:rPr lang="ru-RU" altLang="ru-RU"/>
              <a:t> образа жизни и здоровье-</a:t>
            </a:r>
          </a:p>
          <a:p>
            <a:pPr algn="ctr" eaLnBrk="1" hangingPunct="1"/>
            <a:r>
              <a:rPr lang="ru-RU" altLang="ru-RU"/>
              <a:t>сберегающих технологий</a:t>
            </a:r>
          </a:p>
          <a:p>
            <a:pPr algn="ctr" eaLnBrk="1" hangingPunct="1"/>
            <a:endParaRPr lang="ru-RU" altLang="ru-RU" sz="1400">
              <a:cs typeface="Arial" panose="020B0604020202020204" pitchFamily="34" charset="0"/>
            </a:endParaRPr>
          </a:p>
        </p:txBody>
      </p:sp>
      <p:sp>
        <p:nvSpPr>
          <p:cNvPr id="12304" name="AutoShape 22">
            <a:extLst>
              <a:ext uri="{FF2B5EF4-FFF2-40B4-BE49-F238E27FC236}">
                <a16:creationId xmlns:a16="http://schemas.microsoft.com/office/drawing/2014/main" id="{B3254D82-8257-6950-5F8F-41A03F0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6" y="4076700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5" name="AutoShape 23">
            <a:extLst>
              <a:ext uri="{FF2B5EF4-FFF2-40B4-BE49-F238E27FC236}">
                <a16:creationId xmlns:a16="http://schemas.microsoft.com/office/drawing/2014/main" id="{3DCE58D7-3AD8-464B-9C32-D5B460AF0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4724400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6" name="AutoShape 24">
            <a:extLst>
              <a:ext uri="{FF2B5EF4-FFF2-40B4-BE49-F238E27FC236}">
                <a16:creationId xmlns:a16="http://schemas.microsoft.com/office/drawing/2014/main" id="{089D0AEC-0A9E-2916-52AD-8C277A5CC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9" y="3860800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7" name="AutoShape 25">
            <a:extLst>
              <a:ext uri="{FF2B5EF4-FFF2-40B4-BE49-F238E27FC236}">
                <a16:creationId xmlns:a16="http://schemas.microsoft.com/office/drawing/2014/main" id="{A90657D6-045B-3A6C-0104-319814F04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1125539"/>
            <a:ext cx="73025" cy="719137"/>
          </a:xfrm>
          <a:prstGeom prst="downArrow">
            <a:avLst>
              <a:gd name="adj1" fmla="val 50000"/>
              <a:gd name="adj2" fmla="val 2461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8" name="AutoShape 26">
            <a:extLst>
              <a:ext uri="{FF2B5EF4-FFF2-40B4-BE49-F238E27FC236}">
                <a16:creationId xmlns:a16="http://schemas.microsoft.com/office/drawing/2014/main" id="{466ACF97-179F-5D54-D8AD-7C06A445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1" y="981075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9" name="AutoShape 27">
            <a:extLst>
              <a:ext uri="{FF2B5EF4-FFF2-40B4-BE49-F238E27FC236}">
                <a16:creationId xmlns:a16="http://schemas.microsoft.com/office/drawing/2014/main" id="{BEAD4E2C-9AC0-14C0-4FD4-CCD9FAA0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9" y="1125539"/>
            <a:ext cx="73025" cy="1870075"/>
          </a:xfrm>
          <a:prstGeom prst="downArrow">
            <a:avLst>
              <a:gd name="adj1" fmla="val 50000"/>
              <a:gd name="adj2" fmla="val 6402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0" name="AutoShape 28">
            <a:extLst>
              <a:ext uri="{FF2B5EF4-FFF2-40B4-BE49-F238E27FC236}">
                <a16:creationId xmlns:a16="http://schemas.microsoft.com/office/drawing/2014/main" id="{F2E4FC6F-4AF1-2BA0-869F-D9A2D6688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1412875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1" name="AutoShape 29">
            <a:extLst>
              <a:ext uri="{FF2B5EF4-FFF2-40B4-BE49-F238E27FC236}">
                <a16:creationId xmlns:a16="http://schemas.microsoft.com/office/drawing/2014/main" id="{E21E9C49-8CA4-75BD-79E9-81BAF120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2708275"/>
            <a:ext cx="73025" cy="719138"/>
          </a:xfrm>
          <a:prstGeom prst="downArrow">
            <a:avLst>
              <a:gd name="adj1" fmla="val 50000"/>
              <a:gd name="adj2" fmla="val 2461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2" name="AutoShape 30">
            <a:extLst>
              <a:ext uri="{FF2B5EF4-FFF2-40B4-BE49-F238E27FC236}">
                <a16:creationId xmlns:a16="http://schemas.microsoft.com/office/drawing/2014/main" id="{5ED561CA-74D6-5109-E643-34F15F1EC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4437064"/>
            <a:ext cx="73025" cy="719137"/>
          </a:xfrm>
          <a:prstGeom prst="downArrow">
            <a:avLst>
              <a:gd name="adj1" fmla="val 50000"/>
              <a:gd name="adj2" fmla="val 2461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>
            <a:extLst>
              <a:ext uri="{FF2B5EF4-FFF2-40B4-BE49-F238E27FC236}">
                <a16:creationId xmlns:a16="http://schemas.microsoft.com/office/drawing/2014/main" id="{60E2AA73-1C2D-9DA9-67F2-BB4DD3640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4" y="3500439"/>
            <a:ext cx="3563937" cy="15446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определение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целей деятельности </a:t>
            </a:r>
          </a:p>
        </p:txBody>
      </p:sp>
      <p:sp>
        <p:nvSpPr>
          <p:cNvPr id="13315" name="Oval 3">
            <a:extLst>
              <a:ext uri="{FF2B5EF4-FFF2-40B4-BE49-F238E27FC236}">
                <a16:creationId xmlns:a16="http://schemas.microsoft.com/office/drawing/2014/main" id="{D7C7DED5-18F8-23BC-1228-9F59721B6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5039"/>
            <a:ext cx="3276600" cy="16462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составления плана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действий по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достижению результата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творческого характера </a:t>
            </a:r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F4F6C6EC-7AC5-5B5C-E9CE-200487DC7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4724400"/>
            <a:ext cx="3240088" cy="1657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300">
              <a:cs typeface="Arial" panose="020B060402020202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6E7CAA0-2D44-A403-1E8B-3D93B1A85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4941889"/>
            <a:ext cx="244792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306" tIns="32653" rIns="65306" bIns="32653">
            <a:spAutoFit/>
          </a:bodyPr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сопоставление получающегося результата с исходным замыслом </a:t>
            </a:r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F07B7D12-35CD-0C8E-F96B-AA6403B77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073" y="4838700"/>
            <a:ext cx="3638939" cy="16462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поиск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способов  выхода из проблемной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экологической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ситуации</a:t>
            </a:r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C58736D7-928B-4397-C583-AEC3BA84B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24176"/>
            <a:ext cx="3455988" cy="16557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понимание причин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возникающих 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/>
              <a:t>затруднений </a:t>
            </a:r>
          </a:p>
        </p:txBody>
      </p:sp>
      <p:sp>
        <p:nvSpPr>
          <p:cNvPr id="13320" name="Oval 8">
            <a:extLst>
              <a:ext uri="{FF2B5EF4-FFF2-40B4-BE49-F238E27FC236}">
                <a16:creationId xmlns:a16="http://schemas.microsoft.com/office/drawing/2014/main" id="{A4859174-A47A-D2AA-CC69-38178DEDD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2538" y="373064"/>
            <a:ext cx="4011612" cy="14128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accent2"/>
                </a:solidFill>
                <a:cs typeface="Arial" panose="020B0604020202020204" pitchFamily="34" charset="0"/>
              </a:rPr>
              <a:t>Формирование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400" b="1" dirty="0">
                <a:solidFill>
                  <a:schemeClr val="accent2"/>
                </a:solidFill>
                <a:cs typeface="Arial" panose="020B0604020202020204" pitchFamily="34" charset="0"/>
              </a:rPr>
              <a:t> регулятивных УУД</a:t>
            </a:r>
          </a:p>
        </p:txBody>
      </p:sp>
      <p:sp>
        <p:nvSpPr>
          <p:cNvPr id="13321" name="Oval 12">
            <a:extLst>
              <a:ext uri="{FF2B5EF4-FFF2-40B4-BE49-F238E27FC236}">
                <a16:creationId xmlns:a16="http://schemas.microsoft.com/office/drawing/2014/main" id="{75BE4036-276B-99F9-CBB9-7D2A57319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878" y="1447801"/>
            <a:ext cx="4685522" cy="18716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>
            <a:lvl1pPr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24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умение планировать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и оценивать свои действия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в соответствии с поставленной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 экологической задачей; прогнозировать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dirty="0"/>
              <a:t>предстоящую работу</a:t>
            </a:r>
          </a:p>
        </p:txBody>
      </p:sp>
      <p:sp>
        <p:nvSpPr>
          <p:cNvPr id="13322" name="Rectangle 9">
            <a:extLst>
              <a:ext uri="{FF2B5EF4-FFF2-40B4-BE49-F238E27FC236}">
                <a16:creationId xmlns:a16="http://schemas.microsoft.com/office/drawing/2014/main" id="{1AC11040-6E7B-FD04-5F86-C9350C3A2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6350"/>
            <a:ext cx="4319588" cy="1385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lIns="91532" tIns="45766" rIns="91532" bIns="45766" anchor="ctr">
            <a:spAutoFit/>
          </a:bodyPr>
          <a:lstStyle>
            <a:lvl1pPr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0225" indent="-203200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1597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3000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470025" indent="-163513" defTabSz="320675"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272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3844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8416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298825" indent="-163513" defTabSz="32067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319088" algn="l"/>
                <a:tab pos="641350" algn="l"/>
                <a:tab pos="962025" algn="l"/>
                <a:tab pos="1282700" algn="l"/>
                <a:tab pos="1603375" algn="l"/>
                <a:tab pos="1924050" algn="l"/>
                <a:tab pos="2244725" algn="l"/>
                <a:tab pos="2565400" algn="l"/>
                <a:tab pos="2886075" algn="l"/>
                <a:tab pos="3206750" algn="l"/>
                <a:tab pos="3529013" algn="l"/>
                <a:tab pos="3849688" algn="l"/>
                <a:tab pos="4170363" algn="l"/>
                <a:tab pos="4491038" algn="l"/>
                <a:tab pos="4811713" algn="l"/>
                <a:tab pos="5132388" algn="l"/>
                <a:tab pos="5453063" algn="l"/>
                <a:tab pos="5773738" algn="l"/>
                <a:tab pos="6096000" algn="l"/>
                <a:tab pos="641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3399"/>
                </a:solidFill>
              </a:rPr>
              <a:t>Планируемые результаты: метапредметные</a:t>
            </a:r>
            <a:endParaRPr lang="ru-RU" altLang="ru-RU" sz="2800">
              <a:solidFill>
                <a:srgbClr val="0033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7847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3158</Words>
  <Application>Microsoft Office PowerPoint</Application>
  <PresentationFormat>Широкоэкранный</PresentationFormat>
  <Paragraphs>459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Georgia</vt:lpstr>
      <vt:lpstr>Helvetica</vt:lpstr>
      <vt:lpstr>Symbol</vt:lpstr>
      <vt:lpstr>Times New Roman</vt:lpstr>
      <vt:lpstr>Wingdings</vt:lpstr>
      <vt:lpstr>YS Text</vt:lpstr>
      <vt:lpstr>Тема Office</vt:lpstr>
      <vt:lpstr>Программа кружка  «Химия и экология»</vt:lpstr>
      <vt:lpstr>Экологическое образование</vt:lpstr>
      <vt:lpstr>Презентация PowerPoint</vt:lpstr>
      <vt:lpstr>Уровни системы непрерывного экологического образования и их цели</vt:lpstr>
      <vt:lpstr>Формы экологического образования в основной и средней школе</vt:lpstr>
      <vt:lpstr>Программа кружка «Химия и экология»</vt:lpstr>
      <vt:lpstr>Презентация PowerPoint</vt:lpstr>
      <vt:lpstr>Презентация PowerPoint</vt:lpstr>
      <vt:lpstr>Презентация PowerPoint</vt:lpstr>
      <vt:lpstr>Презентация PowerPoint</vt:lpstr>
      <vt:lpstr> Результат экологического образования - воспитание  личности с высоким уровнем знаний об окружающем мире, ответственным отношением к природе и природоохранной деятельности. Для развития эколого-ориентированной личности экологическое дополнительное образование должно сочетать в себе исследовательскую и практическую деятельность </vt:lpstr>
      <vt:lpstr>Презентация PowerPoint</vt:lpstr>
      <vt:lpstr>Презентация PowerPoint</vt:lpstr>
      <vt:lpstr>Презентация PowerPoint</vt:lpstr>
      <vt:lpstr>Содержание программы кружка «Химия и экология» 8 класс 34 часа</vt:lpstr>
      <vt:lpstr> Тема 2. Химия атмосферы. (Воздух. Значение воздуха. Источники  загрязнения воздуха. Меры борьбы с загрязнением воздуха). 10 часов. </vt:lpstr>
      <vt:lpstr>Презентация PowerPoint</vt:lpstr>
      <vt:lpstr>Проектные и исследовательские работы</vt:lpstr>
      <vt:lpstr>Содержание программы кружка «Химия и экология» </vt:lpstr>
      <vt:lpstr>Тема 3. Химия гидросферы. (Роль воды в природе и жизни человека. Охрана поверхностных вод от загрязнения). 10 часов.</vt:lpstr>
      <vt:lpstr>Тема 4. Химия литосферы (Земельные ресурсы и их охрана) 11 часов</vt:lpstr>
      <vt:lpstr> Темы экологических исследований    </vt:lpstr>
      <vt:lpstr>Презентация PowerPoint</vt:lpstr>
      <vt:lpstr>Презентация PowerPoint</vt:lpstr>
      <vt:lpstr>Уровни достижения цели экологического образования: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226</cp:revision>
  <dcterms:created xsi:type="dcterms:W3CDTF">2023-03-18T19:35:16Z</dcterms:created>
  <dcterms:modified xsi:type="dcterms:W3CDTF">2023-03-23T22:20:21Z</dcterms:modified>
</cp:coreProperties>
</file>