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56" r:id="rId2"/>
    <p:sldId id="294" r:id="rId3"/>
    <p:sldId id="295" r:id="rId4"/>
    <p:sldId id="298" r:id="rId5"/>
    <p:sldId id="299" r:id="rId6"/>
    <p:sldId id="300" r:id="rId7"/>
    <p:sldId id="301" r:id="rId8"/>
    <p:sldId id="257" r:id="rId9"/>
    <p:sldId id="297" r:id="rId10"/>
    <p:sldId id="302" r:id="rId11"/>
    <p:sldId id="261" r:id="rId12"/>
    <p:sldId id="303" r:id="rId13"/>
    <p:sldId id="304" r:id="rId14"/>
    <p:sldId id="305" r:id="rId15"/>
    <p:sldId id="306" r:id="rId16"/>
    <p:sldId id="311" r:id="rId17"/>
    <p:sldId id="307" r:id="rId18"/>
    <p:sldId id="308" r:id="rId19"/>
    <p:sldId id="313" r:id="rId20"/>
    <p:sldId id="309" r:id="rId21"/>
    <p:sldId id="314" r:id="rId22"/>
    <p:sldId id="310" r:id="rId23"/>
    <p:sldId id="315" r:id="rId24"/>
    <p:sldId id="331" r:id="rId25"/>
    <p:sldId id="265" r:id="rId26"/>
    <p:sldId id="285" r:id="rId27"/>
    <p:sldId id="270" r:id="rId28"/>
    <p:sldId id="271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273" r:id="rId38"/>
    <p:sldId id="286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277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478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133140197098033"/>
          <c:y val="3.6056745127107881E-2"/>
          <c:w val="0.58377853711682404"/>
          <c:h val="0.600832622387565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Кол-во участников ОГЭ (чел.)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3F3D-4625-ADB8-2742343A58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Кол-во участников ОГЭ (чел.)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F3D-4625-ADB8-2742343A586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Кол-во участников ОГЭ (чел.)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3D-4625-ADB8-2742343A586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Кол-во участников ОГЭ (чел.)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3D-4625-ADB8-2742343A5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433472"/>
        <c:axId val="117435776"/>
        <c:axId val="0"/>
      </c:bar3DChart>
      <c:catAx>
        <c:axId val="117433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435776"/>
        <c:crosses val="autoZero"/>
        <c:auto val="1"/>
        <c:lblAlgn val="ctr"/>
        <c:lblOffset val="100"/>
        <c:noMultiLvlLbl val="0"/>
      </c:catAx>
      <c:valAx>
        <c:axId val="11743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433472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 выполнения задания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686457135721511E-2"/>
                  <c:y val="4.34074877916440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34-4CA9-BA1E-F82EDD520D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19 задание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">
                  <c:v>40.06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34-4CA9-BA1E-F82EDD520D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0.12760173331668337"/>
                  <c:y val="4.3405778835431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34-4CA9-BA1E-F82EDD520D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19 задание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0">
                  <c:v>5.41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34-4CA9-BA1E-F82EDD520D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группе 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8.38525676081062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34-4CA9-BA1E-F82EDD520D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19 задание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34-4CA9-BA1E-F82EDD520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532288"/>
        <c:axId val="133693824"/>
        <c:axId val="0"/>
      </c:bar3DChart>
      <c:catAx>
        <c:axId val="13353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33693824"/>
        <c:crosses val="autoZero"/>
        <c:auto val="1"/>
        <c:lblAlgn val="ctr"/>
        <c:lblOffset val="100"/>
        <c:noMultiLvlLbl val="0"/>
      </c:catAx>
      <c:valAx>
        <c:axId val="1336938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35322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59010562667665667"/>
          <c:y val="0.32663280085106033"/>
          <c:w val="0.38801979046905505"/>
          <c:h val="0.34673422740225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 выполнения задания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686457135721546E-2"/>
                  <c:y val="4.34074877916440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88-4E61-BC29-300189618E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9 задание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">
                  <c:v>51.68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88-4E61-BC29-300189618E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0.12760173331668337"/>
                  <c:y val="4.34057788354318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88-4E61-BC29-300189618E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9 задание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0">
                  <c:v>16.89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88-4E61-BC29-300189618E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группе 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8.38525676081062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88-4E61-BC29-300189618E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9 задание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88-4E61-BC29-300189618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849472"/>
        <c:axId val="133851008"/>
        <c:axId val="0"/>
      </c:bar3DChart>
      <c:catAx>
        <c:axId val="13384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33851008"/>
        <c:crosses val="autoZero"/>
        <c:auto val="1"/>
        <c:lblAlgn val="ctr"/>
        <c:lblOffset val="100"/>
        <c:noMultiLvlLbl val="0"/>
      </c:catAx>
      <c:valAx>
        <c:axId val="13385100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38494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59010562667665667"/>
          <c:y val="0.32663280085106045"/>
          <c:w val="0.38801979046905527"/>
          <c:h val="0.34673422740225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 выполнения задания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686457135721588E-2"/>
                  <c:y val="4.34074877916440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1C-4C0D-8527-B2682B9359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10 задание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">
                  <c:v>50.730000000000011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1C-4C0D-8527-B2682B93598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0.12760173331668337"/>
                  <c:y val="4.34057788354318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1C-4C0D-8527-B2682B9359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10 задание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0">
                  <c:v>13.51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1C-4C0D-8527-B2682B93598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группе 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8.38525676081062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1C-4C0D-8527-B2682B9359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10 задание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1C-4C0D-8527-B2682B9359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916544"/>
        <c:axId val="133918080"/>
        <c:axId val="0"/>
      </c:bar3DChart>
      <c:catAx>
        <c:axId val="13391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33918080"/>
        <c:crosses val="autoZero"/>
        <c:auto val="1"/>
        <c:lblAlgn val="ctr"/>
        <c:lblOffset val="100"/>
        <c:noMultiLvlLbl val="0"/>
      </c:catAx>
      <c:valAx>
        <c:axId val="1339180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39165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59010562667665667"/>
          <c:y val="0.32663280085106056"/>
          <c:w val="0.38801979046905544"/>
          <c:h val="0.34673422740225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 выполнения задания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9.8435622844298701E-2"/>
                  <c:y val="3.2555615843733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64-45D0-963B-55943696A4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17 задание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">
                  <c:v>48.46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64-45D0-963B-55943696A4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0.12760173331668337"/>
                  <c:y val="4.34057788354318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64-45D0-963B-55943696A4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17 задание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0">
                  <c:v>4.7300000000000004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64-45D0-963B-55943696A4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группе 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8.38525676081062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64-45D0-963B-55943696A4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17 задание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24.68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64-45D0-963B-55943696A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078848"/>
        <c:axId val="134080384"/>
        <c:axId val="0"/>
      </c:bar3DChart>
      <c:catAx>
        <c:axId val="13407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34080384"/>
        <c:crosses val="autoZero"/>
        <c:auto val="1"/>
        <c:lblAlgn val="ctr"/>
        <c:lblOffset val="100"/>
        <c:noMultiLvlLbl val="0"/>
      </c:catAx>
      <c:valAx>
        <c:axId val="13408038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40788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59010562667665667"/>
          <c:y val="0.32663280085106067"/>
          <c:w val="0.38801979046905566"/>
          <c:h val="0.34673422740225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 выполнения задания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9.8435622844298701E-2"/>
                  <c:y val="-6.5111231687466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4C-4ED1-9BE0-E08F8A8F43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22 задание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">
                  <c:v>50.24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4C-4ED1-9BE0-E08F8A8F43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0.12760173331668337"/>
                  <c:y val="4.34057788354319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4C-4ED1-9BE0-E08F8A8F43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22 задание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4C-4ED1-9BE0-E08F8A8F43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группе 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8.38525676081062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4C-4ED1-9BE0-E08F8A8F43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22 задание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4C-4ED1-9BE0-E08F8A8F4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096000"/>
        <c:axId val="134097536"/>
        <c:axId val="0"/>
      </c:bar3DChart>
      <c:catAx>
        <c:axId val="13409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34097536"/>
        <c:crosses val="autoZero"/>
        <c:auto val="1"/>
        <c:lblAlgn val="ctr"/>
        <c:lblOffset val="100"/>
        <c:noMultiLvlLbl val="0"/>
      </c:catAx>
      <c:valAx>
        <c:axId val="1340975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40960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59010562667665667"/>
          <c:y val="0.32663280085106078"/>
          <c:w val="0.38801979046905588"/>
          <c:h val="0.34673422740225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6107612502827771"/>
          <c:y val="3.3043864633578425E-2"/>
          <c:w val="0.72180939929977572"/>
          <c:h val="0.76258274552360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 выполнения задания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227418017240515E-3"/>
                  <c:y val="-4.34109057040685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4F-4CD1-BC54-33E91B226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24 задание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0">
                  <c:v>77.34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F-4CD1-BC54-33E91B226B3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4.0067359047304199E-2"/>
                  <c:y val="6.510952273125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4F-4CD1-BC54-33E91B226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24 задание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0">
                  <c:v>22.97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4F-4CD1-BC54-33E91B226B3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группе 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6968660713384595E-3"/>
                  <c:y val="4.34057788354318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4F-4CD1-BC54-33E91B226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24 задание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71.290000000000006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4F-4CD1-BC54-33E91B226B3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 группе "4"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24 задание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4F-4CD1-BC54-33E91B226B3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 группе "5"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93982535978037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4F-4CD1-BC54-33E91B226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24 задание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91.63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4F-4CD1-BC54-33E91B226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348800"/>
        <c:axId val="134350336"/>
        <c:axId val="0"/>
      </c:bar3DChart>
      <c:catAx>
        <c:axId val="13434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34350336"/>
        <c:crosses val="autoZero"/>
        <c:auto val="1"/>
        <c:lblAlgn val="ctr"/>
        <c:lblOffset val="100"/>
        <c:noMultiLvlLbl val="0"/>
      </c:catAx>
      <c:valAx>
        <c:axId val="1343503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43488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762021253891576"/>
          <c:y val="0.41778852521351295"/>
          <c:w val="0.36925356358751682"/>
          <c:h val="0.560496622675285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оценка "5"</c:v>
                </c:pt>
                <c:pt idx="1">
                  <c:v>оценка "4"</c:v>
                </c:pt>
                <c:pt idx="2">
                  <c:v>оценка "3"</c:v>
                </c:pt>
                <c:pt idx="3">
                  <c:v>оценка "2"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6609-40E9-8E4A-CD27118D7C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оценка "5"</c:v>
                </c:pt>
                <c:pt idx="1">
                  <c:v>оценка "4"</c:v>
                </c:pt>
                <c:pt idx="2">
                  <c:v>оценка "3"</c:v>
                </c:pt>
                <c:pt idx="3">
                  <c:v>оценка "2"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6609-40E9-8E4A-CD27118D7C6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оценка "5"</c:v>
                </c:pt>
                <c:pt idx="1">
                  <c:v>оценка "4"</c:v>
                </c:pt>
                <c:pt idx="2">
                  <c:v>оценка "3"</c:v>
                </c:pt>
                <c:pt idx="3">
                  <c:v>оценка "2"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39.550000000000004</c:v>
                </c:pt>
                <c:pt idx="1">
                  <c:v>39.870000000000005</c:v>
                </c:pt>
                <c:pt idx="2">
                  <c:v>20.32</c:v>
                </c:pt>
                <c:pt idx="3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09-40E9-8E4A-CD27118D7C6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оценка "5"</c:v>
                </c:pt>
                <c:pt idx="1">
                  <c:v>оценка "4"</c:v>
                </c:pt>
                <c:pt idx="2">
                  <c:v>оценка "3"</c:v>
                </c:pt>
                <c:pt idx="3">
                  <c:v>оценка "2"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33.120000000000012</c:v>
                </c:pt>
                <c:pt idx="1">
                  <c:v>35.550000000000004</c:v>
                </c:pt>
                <c:pt idx="2">
                  <c:v>29.93</c:v>
                </c:pt>
                <c:pt idx="3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09-40E9-8E4A-CD27118D7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718016"/>
        <c:axId val="117798400"/>
        <c:axId val="0"/>
      </c:bar3DChart>
      <c:catAx>
        <c:axId val="117718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7798400"/>
        <c:crosses val="autoZero"/>
        <c:auto val="1"/>
        <c:lblAlgn val="ctr"/>
        <c:lblOffset val="100"/>
        <c:noMultiLvlLbl val="0"/>
      </c:catAx>
      <c:valAx>
        <c:axId val="11779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718016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299732742970263E-2"/>
          <c:y val="4.7152775833589983E-2"/>
          <c:w val="0.92285390977963511"/>
          <c:h val="0.85762851178644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чел.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3FB8-4F5A-B453-7E1CDD99C2F3}"/>
              </c:ext>
            </c:extLst>
          </c:dPt>
          <c:dPt>
            <c:idx val="18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3FB8-4F5A-B453-7E1CDD99C2F3}"/>
              </c:ext>
            </c:extLst>
          </c:dPt>
          <c:dPt>
            <c:idx val="2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3FB8-4F5A-B453-7E1CDD99C2F3}"/>
              </c:ext>
            </c:extLst>
          </c:dPt>
          <c:dPt>
            <c:idx val="2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3FB8-4F5A-B453-7E1CDD99C2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Лист1!$A$2:$A$40</c:f>
              <c:numCache>
                <c:formatCode>General</c:formatCode>
                <c:ptCount val="39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</c:numCache>
            </c:numRef>
          </c:cat>
          <c:val>
            <c:numRef>
              <c:f>Лист1!$B$2:$B$40</c:f>
              <c:numCache>
                <c:formatCode>General</c:formatCode>
                <c:ptCount val="39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14</c:v>
                </c:pt>
                <c:pt idx="8">
                  <c:v>30</c:v>
                </c:pt>
                <c:pt idx="9">
                  <c:v>24</c:v>
                </c:pt>
                <c:pt idx="10">
                  <c:v>31</c:v>
                </c:pt>
                <c:pt idx="11">
                  <c:v>19</c:v>
                </c:pt>
                <c:pt idx="12">
                  <c:v>27</c:v>
                </c:pt>
                <c:pt idx="13">
                  <c:v>30</c:v>
                </c:pt>
                <c:pt idx="14">
                  <c:v>37</c:v>
                </c:pt>
                <c:pt idx="15">
                  <c:v>39</c:v>
                </c:pt>
                <c:pt idx="16">
                  <c:v>33</c:v>
                </c:pt>
                <c:pt idx="17">
                  <c:v>36</c:v>
                </c:pt>
                <c:pt idx="18">
                  <c:v>54</c:v>
                </c:pt>
                <c:pt idx="19">
                  <c:v>30</c:v>
                </c:pt>
                <c:pt idx="20">
                  <c:v>46</c:v>
                </c:pt>
                <c:pt idx="21">
                  <c:v>29</c:v>
                </c:pt>
                <c:pt idx="22">
                  <c:v>47</c:v>
                </c:pt>
                <c:pt idx="23">
                  <c:v>36</c:v>
                </c:pt>
                <c:pt idx="24">
                  <c:v>42</c:v>
                </c:pt>
                <c:pt idx="25">
                  <c:v>36</c:v>
                </c:pt>
                <c:pt idx="26">
                  <c:v>33</c:v>
                </c:pt>
                <c:pt idx="27">
                  <c:v>27</c:v>
                </c:pt>
                <c:pt idx="28">
                  <c:v>50</c:v>
                </c:pt>
                <c:pt idx="29">
                  <c:v>55</c:v>
                </c:pt>
                <c:pt idx="30">
                  <c:v>41</c:v>
                </c:pt>
                <c:pt idx="31">
                  <c:v>43</c:v>
                </c:pt>
                <c:pt idx="32">
                  <c:v>45</c:v>
                </c:pt>
                <c:pt idx="33">
                  <c:v>38</c:v>
                </c:pt>
                <c:pt idx="34">
                  <c:v>42</c:v>
                </c:pt>
                <c:pt idx="35">
                  <c:v>25</c:v>
                </c:pt>
                <c:pt idx="36">
                  <c:v>13</c:v>
                </c:pt>
                <c:pt idx="3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B8-4F5A-B453-7E1CDD99C2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Лист1!$A$2:$A$40</c:f>
              <c:numCache>
                <c:formatCode>General</c:formatCode>
                <c:ptCount val="39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</c:numCache>
            </c:numRef>
          </c:cat>
          <c:val>
            <c:numRef>
              <c:f>Лист1!$C$2:$C$40</c:f>
              <c:numCache>
                <c:formatCode>General</c:formatCode>
                <c:ptCount val="39"/>
              </c:numCache>
            </c:numRef>
          </c:val>
          <c:extLst>
            <c:ext xmlns:c16="http://schemas.microsoft.com/office/drawing/2014/chart" uri="{C3380CC4-5D6E-409C-BE32-E72D297353CC}">
              <c16:uniqueId val="{00000005-3FB8-4F5A-B453-7E1CDD99C2F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Лист1!$A$2:$A$40</c:f>
              <c:numCache>
                <c:formatCode>General</c:formatCode>
                <c:ptCount val="39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26</c:v>
                </c:pt>
                <c:pt idx="24">
                  <c:v>27</c:v>
                </c:pt>
                <c:pt idx="25">
                  <c:v>28</c:v>
                </c:pt>
                <c:pt idx="26">
                  <c:v>29</c:v>
                </c:pt>
                <c:pt idx="27">
                  <c:v>30</c:v>
                </c:pt>
                <c:pt idx="28">
                  <c:v>31</c:v>
                </c:pt>
                <c:pt idx="29">
                  <c:v>32</c:v>
                </c:pt>
                <c:pt idx="30">
                  <c:v>33</c:v>
                </c:pt>
                <c:pt idx="31">
                  <c:v>34</c:v>
                </c:pt>
                <c:pt idx="32">
                  <c:v>35</c:v>
                </c:pt>
                <c:pt idx="33">
                  <c:v>36</c:v>
                </c:pt>
                <c:pt idx="34">
                  <c:v>37</c:v>
                </c:pt>
                <c:pt idx="35">
                  <c:v>38</c:v>
                </c:pt>
                <c:pt idx="36">
                  <c:v>39</c:v>
                </c:pt>
                <c:pt idx="37">
                  <c:v>40</c:v>
                </c:pt>
              </c:numCache>
            </c:numRef>
          </c:cat>
          <c:val>
            <c:numRef>
              <c:f>Лист1!$D$2:$D$40</c:f>
              <c:numCache>
                <c:formatCode>General</c:formatCode>
                <c:ptCount val="39"/>
              </c:numCache>
            </c:numRef>
          </c:val>
          <c:extLst>
            <c:ext xmlns:c16="http://schemas.microsoft.com/office/drawing/2014/chart" uri="{C3380CC4-5D6E-409C-BE32-E72D297353CC}">
              <c16:uniqueId val="{00000006-3FB8-4F5A-B453-7E1CDD99C2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049920"/>
        <c:axId val="132064000"/>
      </c:barChart>
      <c:catAx>
        <c:axId val="13204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latin typeface="Times New Roman" pitchFamily="18" charset="0"/>
              </a:defRPr>
            </a:pPr>
            <a:endParaRPr lang="ru-RU"/>
          </a:p>
        </c:txPr>
        <c:crossAx val="132064000"/>
        <c:crosses val="autoZero"/>
        <c:auto val="1"/>
        <c:lblAlgn val="ctr"/>
        <c:lblOffset val="100"/>
        <c:tickLblSkip val="1"/>
        <c:noMultiLvlLbl val="0"/>
      </c:catAx>
      <c:valAx>
        <c:axId val="132064000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320499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88834260202439641"/>
          <c:y val="0.37551794781081277"/>
          <c:w val="0.10254065266803591"/>
          <c:h val="0.167331724168429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299732742970263E-2"/>
          <c:y val="4.7152775833589983E-2"/>
          <c:w val="0.82531284631490587"/>
          <c:h val="0.849785416560309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 выполнения задания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B84F-4B46-8A5E-FCD48F31F761}"/>
              </c:ext>
            </c:extLst>
          </c:dPt>
          <c:dLbls>
            <c:dLbl>
              <c:idx val="0"/>
              <c:layout>
                <c:manualLayout>
                  <c:x val="1.8878923911247257E-2"/>
                  <c:y val="1.9393803654281287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4F-4B46-8A5E-FCD48F31F761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84F-4B46-8A5E-FCD48F31F761}"/>
                </c:ext>
              </c:extLst>
            </c:dLbl>
            <c:dLbl>
              <c:idx val="10"/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rgbClr val="00B0F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84F-4B46-8A5E-FCD48F31F761}"/>
                </c:ext>
              </c:extLst>
            </c:dLbl>
            <c:dLbl>
              <c:idx val="11"/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84F-4B46-8A5E-FCD48F31F761}"/>
                </c:ext>
              </c:extLst>
            </c:dLbl>
            <c:dLbl>
              <c:idx val="13"/>
              <c:spPr/>
              <c:txPr>
                <a:bodyPr/>
                <a:lstStyle/>
                <a:p>
                  <a:pPr>
                    <a:defRPr sz="1200" b="1" i="0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84F-4B46-8A5E-FCD48F31F7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18</c:v>
                </c:pt>
                <c:pt idx="13">
                  <c:v>19</c:v>
                </c:pt>
              </c:numCache>
            </c:num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46.05</c:v>
                </c:pt>
                <c:pt idx="1">
                  <c:v>77.19</c:v>
                </c:pt>
                <c:pt idx="2">
                  <c:v>74.11999999999999</c:v>
                </c:pt>
                <c:pt idx="3">
                  <c:v>75.440000000000026</c:v>
                </c:pt>
                <c:pt idx="4">
                  <c:v>71.64</c:v>
                </c:pt>
                <c:pt idx="5">
                  <c:v>76.900000000000006</c:v>
                </c:pt>
                <c:pt idx="6">
                  <c:v>27.19</c:v>
                </c:pt>
                <c:pt idx="7">
                  <c:v>70.319999999999993</c:v>
                </c:pt>
                <c:pt idx="8">
                  <c:v>59.36</c:v>
                </c:pt>
                <c:pt idx="9">
                  <c:v>67.11</c:v>
                </c:pt>
                <c:pt idx="10">
                  <c:v>81.73</c:v>
                </c:pt>
                <c:pt idx="11">
                  <c:v>22.37</c:v>
                </c:pt>
                <c:pt idx="12">
                  <c:v>65.940000000000026</c:v>
                </c:pt>
                <c:pt idx="13">
                  <c:v>40.06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4F-4B46-8A5E-FCD48F31F7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359865488905907E-2"/>
                  <c:y val="1.93938036542812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4F-4B46-8A5E-FCD48F31F761}"/>
                </c:ext>
              </c:extLst>
            </c:dLbl>
            <c:dLbl>
              <c:idx val="1"/>
              <c:layout>
                <c:manualLayout>
                  <c:x val="1.7305680251976655E-2"/>
                  <c:y val="9.69690182714063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4F-4B46-8A5E-FCD48F31F761}"/>
                </c:ext>
              </c:extLst>
            </c:dLbl>
            <c:dLbl>
              <c:idx val="2"/>
              <c:layout>
                <c:manualLayout>
                  <c:x val="1.5732436592706074E-2"/>
                  <c:y val="-3.23230060904688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4F-4B46-8A5E-FCD48F31F761}"/>
                </c:ext>
              </c:extLst>
            </c:dLbl>
            <c:dLbl>
              <c:idx val="3"/>
              <c:layout>
                <c:manualLayout>
                  <c:x val="2.35986548890590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4F-4B46-8A5E-FCD48F31F761}"/>
                </c:ext>
              </c:extLst>
            </c:dLbl>
            <c:dLbl>
              <c:idx val="4"/>
              <c:layout>
                <c:manualLayout>
                  <c:x val="1.8878923911247257E-2"/>
                  <c:y val="-3.23230060904688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4F-4B46-8A5E-FCD48F31F761}"/>
                </c:ext>
              </c:extLst>
            </c:dLbl>
            <c:dLbl>
              <c:idx val="5"/>
              <c:layout>
                <c:manualLayout>
                  <c:x val="2.045216757051788E-2"/>
                  <c:y val="3.23230060904688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4F-4B46-8A5E-FCD48F31F761}"/>
                </c:ext>
              </c:extLst>
            </c:dLbl>
            <c:dLbl>
              <c:idx val="6"/>
              <c:layout>
                <c:manualLayout>
                  <c:x val="6.2929746370824153E-3"/>
                  <c:y val="9.69690182714063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84F-4B46-8A5E-FCD48F31F761}"/>
                </c:ext>
              </c:extLst>
            </c:dLbl>
            <c:dLbl>
              <c:idx val="7"/>
              <c:layout>
                <c:manualLayout>
                  <c:x val="1.8878923911247257E-2"/>
                  <c:y val="6.46460121809376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84F-4B46-8A5E-FCD48F31F761}"/>
                </c:ext>
              </c:extLst>
            </c:dLbl>
            <c:dLbl>
              <c:idx val="8"/>
              <c:layout>
                <c:manualLayout>
                  <c:x val="1.2585949274164837E-2"/>
                  <c:y val="6.46460121809376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84F-4B46-8A5E-FCD48F31F761}"/>
                </c:ext>
              </c:extLst>
            </c:dLbl>
            <c:dLbl>
              <c:idx val="9"/>
              <c:layout>
                <c:manualLayout>
                  <c:x val="1.5732436592706046E-2"/>
                  <c:y val="3.23230060904688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84F-4B46-8A5E-FCD48F31F761}"/>
                </c:ext>
              </c:extLst>
            </c:dLbl>
            <c:dLbl>
              <c:idx val="10"/>
              <c:layout>
                <c:manualLayout>
                  <c:x val="1.8878923911247257E-2"/>
                  <c:y val="-9.69690182714063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84F-4B46-8A5E-FCD48F31F761}"/>
                </c:ext>
              </c:extLst>
            </c:dLbl>
            <c:dLbl>
              <c:idx val="11"/>
              <c:layout>
                <c:manualLayout>
                  <c:x val="1.2585949274164837E-2"/>
                  <c:y val="8.4039815835218842E-2"/>
                </c:manualLayout>
              </c:layout>
              <c:spPr/>
              <c:txPr>
                <a:bodyPr/>
                <a:lstStyle/>
                <a:p>
                  <a:pPr>
                    <a:defRPr sz="1200" baseline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84F-4B46-8A5E-FCD48F31F761}"/>
                </c:ext>
              </c:extLst>
            </c:dLbl>
            <c:dLbl>
              <c:idx val="12"/>
              <c:layout>
                <c:manualLayout>
                  <c:x val="1.573243659270604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84F-4B46-8A5E-FCD48F31F761}"/>
                </c:ext>
              </c:extLst>
            </c:dLbl>
            <c:dLbl>
              <c:idx val="13"/>
              <c:layout>
                <c:manualLayout>
                  <c:x val="1.415919293343543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84F-4B46-8A5E-FCD48F31F7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18</c:v>
                </c:pt>
                <c:pt idx="13">
                  <c:v>19</c:v>
                </c:pt>
              </c:numCache>
            </c:num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22.97</c:v>
                </c:pt>
                <c:pt idx="1">
                  <c:v>43.24</c:v>
                </c:pt>
                <c:pt idx="2">
                  <c:v>47.3</c:v>
                </c:pt>
                <c:pt idx="3">
                  <c:v>22.97</c:v>
                </c:pt>
                <c:pt idx="4">
                  <c:v>20.27</c:v>
                </c:pt>
                <c:pt idx="5">
                  <c:v>31.08</c:v>
                </c:pt>
                <c:pt idx="6">
                  <c:v>2.7</c:v>
                </c:pt>
                <c:pt idx="7">
                  <c:v>21.62</c:v>
                </c:pt>
                <c:pt idx="8">
                  <c:v>12.16</c:v>
                </c:pt>
                <c:pt idx="9">
                  <c:v>17.57</c:v>
                </c:pt>
                <c:pt idx="10">
                  <c:v>48.65</c:v>
                </c:pt>
                <c:pt idx="11">
                  <c:v>20.27</c:v>
                </c:pt>
                <c:pt idx="12">
                  <c:v>18.920000000000002</c:v>
                </c:pt>
                <c:pt idx="13">
                  <c:v>5.41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B84F-4B46-8A5E-FCD48F31F7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894528"/>
        <c:axId val="131303680"/>
      </c:barChart>
      <c:catAx>
        <c:axId val="11789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 i="0" baseline="0">
                <a:latin typeface="Times New Roman" pitchFamily="18" charset="0"/>
              </a:defRPr>
            </a:pPr>
            <a:endParaRPr lang="ru-RU"/>
          </a:p>
        </c:txPr>
        <c:crossAx val="131303680"/>
        <c:crosses val="autoZero"/>
        <c:auto val="1"/>
        <c:lblAlgn val="ctr"/>
        <c:lblOffset val="100"/>
        <c:tickLblSkip val="1"/>
        <c:noMultiLvlLbl val="0"/>
      </c:catAx>
      <c:valAx>
        <c:axId val="131303680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178945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0.81282686614570454"/>
          <c:y val="4.6108472505158697E-2"/>
          <c:w val="0.18717313385429599"/>
          <c:h val="9.945330852691079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299732742970263E-2"/>
          <c:y val="4.7152775833589983E-2"/>
          <c:w val="0.81587338435928225"/>
          <c:h val="0.8497854165603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 выполнения задания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4</c:v>
                </c:pt>
                <c:pt idx="1">
                  <c:v>9</c:v>
                </c:pt>
                <c:pt idx="2">
                  <c:v>10</c:v>
                </c:pt>
                <c:pt idx="3">
                  <c:v>12</c:v>
                </c:pt>
                <c:pt idx="4">
                  <c:v>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80.56</c:v>
                </c:pt>
                <c:pt idx="1">
                  <c:v>51.68</c:v>
                </c:pt>
                <c:pt idx="2">
                  <c:v>50.730000000000011</c:v>
                </c:pt>
                <c:pt idx="3">
                  <c:v>65.28</c:v>
                </c:pt>
                <c:pt idx="4">
                  <c:v>48.46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6D-4D4E-98C5-DDC36497D1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4</c:v>
                </c:pt>
                <c:pt idx="1">
                  <c:v>9</c:v>
                </c:pt>
                <c:pt idx="2">
                  <c:v>10</c:v>
                </c:pt>
                <c:pt idx="3">
                  <c:v>12</c:v>
                </c:pt>
                <c:pt idx="4">
                  <c:v>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31.759999999999987</c:v>
                </c:pt>
                <c:pt idx="1">
                  <c:v>16.89</c:v>
                </c:pt>
                <c:pt idx="2">
                  <c:v>13.51</c:v>
                </c:pt>
                <c:pt idx="3">
                  <c:v>8.7800000000000011</c:v>
                </c:pt>
                <c:pt idx="4">
                  <c:v>4.7300000000000004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6D-4D4E-98C5-DDC36497D16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4</c:v>
                </c:pt>
                <c:pt idx="1">
                  <c:v>9</c:v>
                </c:pt>
                <c:pt idx="2">
                  <c:v>10</c:v>
                </c:pt>
                <c:pt idx="3">
                  <c:v>12</c:v>
                </c:pt>
                <c:pt idx="4">
                  <c:v>17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5A6D-4D4E-98C5-DDC36497D1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3166592"/>
        <c:axId val="133168128"/>
      </c:barChart>
      <c:catAx>
        <c:axId val="13316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latin typeface="Times New Roman" pitchFamily="18" charset="0"/>
              </a:defRPr>
            </a:pPr>
            <a:endParaRPr lang="ru-RU"/>
          </a:p>
        </c:txPr>
        <c:crossAx val="133168128"/>
        <c:crosses val="autoZero"/>
        <c:auto val="1"/>
        <c:lblAlgn val="ctr"/>
        <c:lblOffset val="100"/>
        <c:tickLblSkip val="1"/>
        <c:noMultiLvlLbl val="0"/>
      </c:catAx>
      <c:valAx>
        <c:axId val="133168128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33166592"/>
        <c:crosses val="autoZero"/>
        <c:crossBetween val="between"/>
      </c:valAx>
    </c:plotArea>
    <c:legend>
      <c:legendPos val="t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7295955871878099"/>
          <c:y val="1.5686164720374561E-2"/>
          <c:w val="0.32704044128122012"/>
          <c:h val="0.1449066223258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299732742970263E-2"/>
          <c:y val="4.7152775833589983E-2"/>
          <c:w val="0.81587338435928225"/>
          <c:h val="0.849785416560310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 выполнения задания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61.06</c:v>
                </c:pt>
                <c:pt idx="1">
                  <c:v>55.67</c:v>
                </c:pt>
                <c:pt idx="2">
                  <c:v>50.24</c:v>
                </c:pt>
                <c:pt idx="3">
                  <c:v>63.45</c:v>
                </c:pt>
                <c:pt idx="4">
                  <c:v>77.34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FF-43AF-BAC6-91AB7F7663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4400700676138202E-2"/>
                  <c:y val="9.3566596577673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FF-43AF-BAC6-91AB7F76631B}"/>
                </c:ext>
              </c:extLst>
            </c:dLbl>
            <c:dLbl>
              <c:idx val="1"/>
              <c:layout>
                <c:manualLayout>
                  <c:x val="1.56861647203745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FF-43AF-BAC6-91AB7F76631B}"/>
                </c:ext>
              </c:extLst>
            </c:dLbl>
            <c:dLbl>
              <c:idx val="2"/>
              <c:layout>
                <c:manualLayout>
                  <c:x val="1.2200350338069111E-2"/>
                  <c:y val="-6.2377731051780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FF-43AF-BAC6-91AB7F76631B}"/>
                </c:ext>
              </c:extLst>
            </c:dLbl>
            <c:dLbl>
              <c:idx val="3"/>
              <c:layout>
                <c:manualLayout>
                  <c:x val="1.3943257529221828E-2"/>
                  <c:y val="6.23777310517819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F-43AF-BAC6-91AB7F76631B}"/>
                </c:ext>
              </c:extLst>
            </c:dLbl>
            <c:dLbl>
              <c:idx val="4"/>
              <c:layout>
                <c:manualLayout>
                  <c:x val="1.0457443146916373E-2"/>
                  <c:y val="-3.1188865525890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FF-43AF-BAC6-91AB7F7663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11.71</c:v>
                </c:pt>
                <c:pt idx="1">
                  <c:v>2.7</c:v>
                </c:pt>
                <c:pt idx="2">
                  <c:v>0.45</c:v>
                </c:pt>
                <c:pt idx="3">
                  <c:v>9.4600000000000026</c:v>
                </c:pt>
                <c:pt idx="4">
                  <c:v>22.97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FF-43AF-BAC6-91AB7F7663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3027712"/>
        <c:axId val="133029248"/>
      </c:barChart>
      <c:catAx>
        <c:axId val="13302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latin typeface="Times New Roman" pitchFamily="18" charset="0"/>
              </a:defRPr>
            </a:pPr>
            <a:endParaRPr lang="ru-RU"/>
          </a:p>
        </c:txPr>
        <c:crossAx val="133029248"/>
        <c:crosses val="autoZero"/>
        <c:auto val="1"/>
        <c:lblAlgn val="ctr"/>
        <c:lblOffset val="100"/>
        <c:tickLblSkip val="1"/>
        <c:noMultiLvlLbl val="0"/>
      </c:catAx>
      <c:valAx>
        <c:axId val="133029248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33027712"/>
        <c:crosses val="autoZero"/>
        <c:crossBetween val="between"/>
      </c:valAx>
    </c:plotArea>
    <c:legend>
      <c:legendPos val="t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0.82284954072336969"/>
          <c:y val="1.5686164720374561E-2"/>
          <c:w val="0.1771504592766304"/>
          <c:h val="0.178713181789828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9.57045640526945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65-4671-8599-D226C24963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65-4671-8599-D226C24963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0.12786759656294971"/>
                  <c:y val="1.1004212196193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65-4671-8599-D226C24963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65-4671-8599-D226C24963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группе 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8.7092056009302921E-2"/>
                  <c:y val="1.3479310849890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65-4671-8599-D226C24963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Задание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35.71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65-4671-8599-D226C2496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392256"/>
        <c:axId val="133393792"/>
        <c:axId val="0"/>
      </c:bar3DChart>
      <c:catAx>
        <c:axId val="133392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3393792"/>
        <c:crosses val="autoZero"/>
        <c:auto val="1"/>
        <c:lblAlgn val="ctr"/>
        <c:lblOffset val="100"/>
        <c:noMultiLvlLbl val="0"/>
      </c:catAx>
      <c:valAx>
        <c:axId val="133393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39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884783556626911"/>
          <c:y val="0.42918863031432064"/>
          <c:w val="0.32173869313585968"/>
          <c:h val="0.2527487534290871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78522820263472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AC-4275-9751-C6BF6AC779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Задание 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AC-4275-9751-C6BF6AC779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0.1131053938804569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AC-4275-9751-C6BF6AC779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Задание 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AC-4275-9751-C6BF6AC779D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группе 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6.0902904397169152E-2"/>
                  <c:y val="2.17037438958220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AC-4275-9751-C6BF6AC779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Задание 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AC-4275-9751-C6BF6AC77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486848"/>
        <c:axId val="133304320"/>
        <c:axId val="0"/>
      </c:bar3DChart>
      <c:catAx>
        <c:axId val="133486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304320"/>
        <c:crosses val="autoZero"/>
        <c:auto val="1"/>
        <c:lblAlgn val="ctr"/>
        <c:lblOffset val="100"/>
        <c:noMultiLvlLbl val="0"/>
      </c:catAx>
      <c:valAx>
        <c:axId val="13330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486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70967982815656"/>
          <c:y val="0.41833675836640882"/>
          <c:w val="0.33748464154119301"/>
          <c:h val="0.2441783979389988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% выполнения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8060301893300177E-2"/>
                  <c:y val="4.34074877916440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75B-4FD4-9C36-ECF65A8F9C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16 задание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">
                  <c:v>22.37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5B-4FD4-9C36-ECF65A8F9C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группе "2"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7.2090452839950331E-2"/>
                  <c:y val="1.989486874394883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75B-4FD4-9C36-ECF65A8F9C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16 задание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0">
                  <c:v>20.27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5B-4FD4-9C36-ECF65A8F9C0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группе "3"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7.2090452839950331E-2"/>
                  <c:y val="4.34074877916440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75B-4FD4-9C36-ECF65A8F9C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1"/>
                <c:pt idx="0">
                  <c:v>16 задание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.00">
                  <c:v>12.99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5B-4FD4-9C36-ECF65A8F9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363968"/>
        <c:axId val="133500928"/>
        <c:axId val="0"/>
      </c:bar3DChart>
      <c:catAx>
        <c:axId val="13336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500928"/>
        <c:crosses val="autoZero"/>
        <c:auto val="1"/>
        <c:lblAlgn val="ctr"/>
        <c:lblOffset val="100"/>
        <c:noMultiLvlLbl val="0"/>
      </c:catAx>
      <c:valAx>
        <c:axId val="1335009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36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45762138267161"/>
          <c:y val="0.32663280085106033"/>
          <c:w val="0.3848265139332982"/>
          <c:h val="0.346734227402258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52497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результатов выполнения заданий КИМ ОГЭ по химии в 2021-2022 учебном году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 fontScale="775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Иванова Ирина Викторовна, </a:t>
            </a:r>
          </a:p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учебно-воспитательной работе  МОУ СОШ № 16, председатель предметной комиссии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Диаграмма распределения первичных баллов участников ОГЭ по предмету в 2022 г.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(количество участников, получивших тот или иной балл)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35824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5500702"/>
            <a:ext cx="8858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Минимальное число набранных тестовых баллов участниками - 3 -2 чел.; </a:t>
            </a:r>
            <a:r>
              <a:rPr lang="ru-RU" sz="1200" dirty="0" smtClean="0"/>
              <a:t>максимальный тестовый балл получен двумя участниками.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обучающихся, набравших первичных баллов 0-9 – 15чел. – 1,4% от участников региона (получена оценка «2»);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число обучающихся, набравших тестовых баллов для получения оценки «3», «4», «5», практически одинаковое и составляет соответственно: 30,2; 35,6; 33,1 % от общего числа участников по предмету; два максимальных значения 54/55 чел., – участники, набравшие соответственно 21 и 32 тестовых балла; данные баллы являются соответственно граничными для получения оценки «4» и близкими к нижней границе баллов для получения «5»;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 выполнения заданий ОГЭ по темам по химии в 2021-2022г.г.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928672"/>
          <a:ext cx="9143999" cy="5929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4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0041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процент выполнения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Процент выполнения</a:t>
                      </a:r>
                      <a:r>
                        <a:rPr kumimoji="0" lang="ru-RU" sz="1400" b="1" kern="1200" baseline="30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региону в группах, </a:t>
                      </a:r>
                      <a:b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получивших отметку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Атомы и молекулы. Химический элемент. Простые и сложные вещества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Базовый (1)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46,05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22,97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35,71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36,77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69,10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529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Строение атома. Строение электронных оболочек атомов первых 20 химических элементов Периодической системы Д.И. Менделеева. Группы и периоды Периодической системы. Физический смысл порядкового номера химического элемента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Базовый (1)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77,19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43,24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64,29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80,72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93,13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Закономерности изменения свойств элементов в связи с положением в Периодической системе Д.И. Менделеева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Базовый(1)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74, 12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47,30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63,64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74,44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89,27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Валентность. Степень окисления химических элементов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Повышенный (2)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80,56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31,76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70,78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87,22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96,14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Строение вещества. Химическая связь: ковалентная (полярная и неполярная), ионная, металлическая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Базовый (1)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75,44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22,97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62,99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80,27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95,71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8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Строение атома. Строение электронных оболочек атомов первых 20 химических элементов Периодической системы Д.И. Менделеева. Закономерности изменения свойств элементов в связи с положением в Периодической системе Д.И. Менделеева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Базовый(1)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71,64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20,27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57,79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74,44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94,42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08552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 выполнения заданий ОГЭ по темам по химии в 2021-2022г.г.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836709"/>
          <a:ext cx="9143999" cy="580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4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86481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процент выполнения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Процент выполнения</a:t>
                      </a:r>
                      <a:r>
                        <a:rPr kumimoji="0" lang="ru-RU" sz="1400" b="1" kern="1200" baseline="30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региону в группах, </a:t>
                      </a:r>
                      <a:b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получивших отметку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Классификация и номенклатура неорганических веществ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76,90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31,08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64,94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80,27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96,14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8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 простых веществ. Химические свойства оксидов: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оснόвных, амфотерных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, кислотных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27,19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2,70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11,69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21,97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50,21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11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 простых веществ. Химические свойства сложных веществ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Повышенный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51,68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16,89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26,30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46,41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84,55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11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Химические свойства простых веществ. Химические свойства сложных веществ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Повышенный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50,73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13,51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30,52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45,29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81,12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117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Классификация химических реакций по различным признакам: количеству и составу исходных и полученных веществ, изменению степеней окисления химических элементов, поглощению и выделению энергии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70,32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21,62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63,64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70,85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89,70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8307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Химическая реакция. Условия и признаки протекания химических реакций. Химические уравнения. Сохранение массы веществ при химических реакциях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Повышенный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65,28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8,78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44,81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74,89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87,55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Электролиты и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неэлектролиты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. Катионы и анионы. Электролитическая диссоциация кислот, щёлочей и солей (средних)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59,36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12,16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25,97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64,13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91,85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08552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 выполнения заданий ОГЭ по темам по химии в 2021-2022г.г.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836709"/>
          <a:ext cx="9143999" cy="580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4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86481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процент выполнения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Процент выполнения</a:t>
                      </a:r>
                      <a:r>
                        <a:rPr kumimoji="0" lang="ru-RU" sz="1400" b="1" kern="1200" baseline="30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региону в группах, </a:t>
                      </a:r>
                      <a:b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получивших отметку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5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Реакции ионного обмена и условия их осуществления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67,11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17,57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45,45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71,75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92,70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8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Окислительно-восстановительные реакции. Окислитель и восстановитель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81,73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48,65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63,64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88,34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97,85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111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Правила безопасной работы в школьной лаборатории. Лабораторная посуда и оборудование. Разделение смесей и очистка веществ. Приготовление растворов Проблемы безопасного использования веществ и химических реакций в повседневной жизни. Химическое загрязнение окружающей среды и его последствия. Человек в мире веществ, материалов и химических реакций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22,37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20,27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12,99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22,87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28,76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7326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Определение характера среды раствора кислот и щёлочей с помощью индикаторов. Качественные реакции на ионы в растворе (хлорид-, сульфат-, карбонат-, фосфат-,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гидроксидионы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; ионы аммония, бария, серебра, кальция, меди и железа). Получение газообразных веществ. Качественные реакции на газообразные вещества (кислород, водород, углекислый газ, аммиак)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Повышенный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48,46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4,73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24,68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45,52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80,90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08552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 выполнения заданий ОГЭ по темам по химии в 2021-2022г.г.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836708"/>
          <a:ext cx="9143999" cy="587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4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55513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процент выполнения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Процент выполнения</a:t>
                      </a:r>
                      <a:r>
                        <a:rPr kumimoji="0" lang="ru-RU" sz="1400" b="1" kern="1200" baseline="30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региону в группах, </a:t>
                      </a:r>
                      <a:b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получивших отметку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39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Вычисление массовой доли химического элемента в веществе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65,94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18,92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45,45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69,96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90,56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67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 Химическое загрязнение окружающей среды и его последствия. Человек в мире веществ, материалов и химических реакций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Базовый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40,06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5,41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15,58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37,67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69,53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67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Окислительно-восстановительные реакции. Окислитель и восстановитель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61,06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11,71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35,50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69,51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85,55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767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Взаимосвязь различных классов неорганических веществ. Реакции ионного обмена и условия их осуществления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55,67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2,70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23,38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59,53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90,13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555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Вычисление количества вещества, массы или объёма вещества по количеству вещества, массе или объёму одного из реагентов или продуктов реакции. Вычисление массовой доли растворённого вещества в растворе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50,24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0,45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10,17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52,02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90,84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08552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 выполнения заданий ОГЭ по темам по химии в 2021-2022г.г.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836708"/>
          <a:ext cx="9143999" cy="3675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4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55513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задания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Проверяемые элементы содержания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Максимальный балл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Средний процент выполнения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Процент выполнения</a:t>
                      </a:r>
                      <a:r>
                        <a:rPr kumimoji="0" lang="ru-RU" sz="1400" b="1" kern="1200" baseline="30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региону в группах, </a:t>
                      </a:r>
                      <a:b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получивших отметку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399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Решение экспериментальных задач по теме «Неметаллы IV– VII групп и их соединений»; «Металлы и их соединения». Качественные реакции на ионы в растворе (хлорид-, иодид-, сульфат-, карбонат-, силикат-, фосфат-, </a:t>
                      </a: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гидроксид-ионы</a:t>
                      </a: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; ион аммония; катионы изученных металлов, а также бария, серебра, кальция, меди и железа)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63,45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9,46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42,37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71,19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87,12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670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Правила безопасной работы в школьной лаборатории. Лабораторная посуда и оборудование. Разделение смесей и очистка веществ. Приготовление растворов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Высокий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77,34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22,97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71,29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84,30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91,63</a:t>
                      </a: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357298"/>
          <a:ext cx="8072494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5500702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714356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Средний процент выполнения учащимися заданий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базового уровня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  в группе получивших отметку «2»: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5357826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процент выполнения учащимися заданий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базового уровня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варьирует от  22, 37 - 81,73%.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642918"/>
            <a:ext cx="9001156" cy="60478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Процент выполнения учащимися заданий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базового уровня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варьирует от 22, 37 - 81,73%. </a:t>
            </a:r>
          </a:p>
          <a:p>
            <a:pPr marL="400050" indent="-400050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заданий базового уровня можно выделить: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.  Задания с наименьшим процентом выполнения: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16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безопасной работы в школьной лаборатории. Лабораторная посуда и оборудование. Разделение смесей и очистка веществ. Приготовление растворов Проблемы безопасного использования веществ и химических реакций в повседневной жизни. Химическое загрязнение окружающей среды и его последствия. Человек в мире веществ, материалов и химических реакций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22,37%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получивших отметку «2» процент выполнения этого задания 20,27%, а получивших отметку «3» -  12,99%)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Химические свойства простых веществ. Химические свойства оксидов: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оснόвных, амфотерных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кислотных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27,19%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получивших отметку «2» процент выполнения этого задания 2,7%, что является самым низким показателем среди заданий базового уровня);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642918"/>
            <a:ext cx="8858312" cy="5355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2.  Задания с процентом выполнения ниже 50%: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19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Химическое загрязнение окружающей среды и его последствия. Человек в мире веществ, материалов и химических реакций – 40,06%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получивших отметку «2» процент выполнения этого задания составило 5,41%);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Атомы и молекулы. Химический элемент. Простые и сложные вещества -46,05%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получивших отметку «2» процент выполнения этого задания 22,97%);</a:t>
            </a:r>
          </a:p>
          <a:p>
            <a:pPr>
              <a:lnSpc>
                <a:spcPct val="150000"/>
              </a:lnSpc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3. Задания с процентом выполнения выше 80%: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15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Окислительно-восстановительные реакции. Окислитель и восстановитель – 81,73% (В группе получивших отметку «2» процент выполнения этого задания -48,65%).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eriod"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57158" y="1357298"/>
          <a:ext cx="807249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5500702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процент выполнения учащимися заданий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повышенного уровня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варьирует от 48, 46 - 80, 56%.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71435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Средний процент выполнения учащимися заданий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повышенного уровня  и  в группе получивших отметку «2»: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9"/>
            <a:ext cx="8964488" cy="5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Изменения в КИМ 2022 года по сравнению с 2019 годом</a:t>
            </a:r>
          </a:p>
          <a:p>
            <a:pPr indent="45720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экзаменационную работу 2022 г. по сравнению с работой 2019 г. были внесены следующие изменения.</a:t>
            </a:r>
          </a:p>
          <a:p>
            <a:pPr indent="45720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1. В целях повышения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составляющей заданий и снижения вероятности случайного выбора правильного ответа увеличена доля заданий с множественным выбором ответа и заданий на установление соответствия между позициями двух множеств).</a:t>
            </a:r>
          </a:p>
          <a:p>
            <a:pPr indent="45720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2. Добавлены задания, предусматривающие проверку умения работать с текстовой информацией, отражающие различия в содержательной нагрузке понятий.</a:t>
            </a:r>
          </a:p>
          <a:p>
            <a:pPr indent="45720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3. Из части 1 экзаменационного варианта исключено задание, проверяющее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знаний по разделу «Первоначальные сведения об органических веществах».</a:t>
            </a:r>
          </a:p>
          <a:p>
            <a:pPr indent="45720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4. Добавлены задания предполагающие выполнение расчётов с использованием понятия «массовая доля химического элемента в веществе».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5. В часть 2 включено задание 21, предусматривающее проверку понимания существования взаимосвязи между различными классами неорганических веществ 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умения составлять уравнения реакций,  отражающих эту связь. Ещё одним контролируемым умением является умение составлять уравнения реакций ионного обмена, в частности сокращённое ионное уравнение</a:t>
            </a:r>
            <a:endParaRPr lang="ru-RU" sz="19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642918"/>
            <a:ext cx="8858312" cy="61863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Процент выполнения учащимися заданий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повышенного уровня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варьирует от 48, 46 - 80, 56%.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заданий повышенного уровня сложности - с процентом выполнения ниже 15% нет.  Но в группе получивших отметку «2»: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17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характера среды раствора кислот и щёлочей с помощью индикаторов. Качественные реакции на ионы в растворе (хлорид-, сульфат-, карбонат-, фосфат-,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гидроксидионы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ионы аммония, бария, серебра, кальция, меди и железа). Получение газообразных веществ. Качественные реакции на газообразные вещества (кислород, водород, углекислый газ, аммиак) – 4,73%;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Химическая реакция. Условия и признаки протекания химических реакций. Химические уравнения. Сохранение массы веществ при химических реакциях – 8,78%);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Химические свойства простых веществ. Химические свойства сложных веществ – 13,51%.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eriod"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357298"/>
          <a:ext cx="728667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5500702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процент выполнения учащимися заданий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высокого уровня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находится в пределах от 50, 24 - 77, 34%.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71435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Средний процент выполнения учащимися заданий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высокого  уровня  и  в группе  получивших отметку «2»: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858312" cy="63017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Процент выполнения учащимися заданий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высокого уровня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находится в пределах от 50, 24 - 63, 45%.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Среди заданий высокого уровня сложности – с процентом ниже 50% - нет.</a:t>
            </a:r>
          </a:p>
          <a:p>
            <a:pPr>
              <a:lnSpc>
                <a:spcPct val="150000"/>
              </a:lnSpc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Но в группе получивших отметку «2»:</a:t>
            </a:r>
          </a:p>
          <a:p>
            <a:pPr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№ 22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Вычисление количества вещества, массы или объёма вещества по количеству вещества, массе или объёму одного из реагентов или продуктов реакции. Вычисление массовой доли растворённого вещества в растворе - 0,45% самый низкий показатель среди заданий высокого уровня сложности;</a:t>
            </a:r>
          </a:p>
          <a:p>
            <a:pPr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№ 21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Взаимосвязь различных классов неорганических веществ. Реакции ионного обмена и условия их осуществления – 2,7%</a:t>
            </a:r>
          </a:p>
          <a:p>
            <a:pPr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№ 23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Решение экспериментальных задач по теме «Неметаллы IV– VII групп и их соединений»; «Металлы и их соединения». Качественные реакции на ионы в растворе (хлорид-, иодид-, сульфат-, карбонат-, силикат-, фосфат-,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гидроксид-ионы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; ион аммония; катионы изученных металлов, а также бария, серебра, кальция, меди и железа) – 9,46%;</a:t>
            </a:r>
          </a:p>
          <a:p>
            <a:pPr>
              <a:lnSpc>
                <a:spcPct val="150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№ 20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Окислительно-восстановительные реакции. Окислитель и восстановитель – 11,71%.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eriod"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858312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Вывод: таким образом, можно сделать вывод о том, что: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обучающихся, получивших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неудовлетворительную отметку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базового, повышенного и высокого уровня сложности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 усвоены.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обучающихся, получивших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отметку «3»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базового уровня сложности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 усвоены.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№ 4 повышенного уровня  сложности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усвоено полностью.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№ 23 высокого уровня сложности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усвоено полностью.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обучающихся, получивших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отметку «4»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под номерами № 2,3, 5-7, 11, 14,15,18 базового уровня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усвоены полностью.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под номерами №1,8,13,16, 19 базового уровня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 усвоены.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№ 4, 12 повышенного уровня сложности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усвоено полностью.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№ 9,10,17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 усвоены.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 высокого уровня сложности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усвоены полностью.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обучающихся, получивших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отметку «5»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под номерами № 1-3,5-7,11, 13-15,18-19  базового уровня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усвоены полностью.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под номерами №8,16 базового уровня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 усвоены.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повышенного уровня сложности и высокого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усвоено полностью.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eriod"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858312" cy="35548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Можно сделать следующие выводы, что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базового уровня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№ 2, 3, 5, 6, 7, 11,14, 15, 18,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повышенного уровня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№ 4, 9,10,12,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высокого уровня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№ 20,21,22,23 ,24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усвоены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полностью освоено задание № 13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Электролиты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неэлектролиты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Катионы и анионы. Электролитическая диссоциация кислот, щёлочей и солей (средних).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освоены задания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1, 8, 16, 17, 19.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eriod"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692696"/>
            <a:ext cx="5893256" cy="10932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заданиях базового уровня сложности наибольшее затруднение у учащихся вызвало задание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143240" y="1571612"/>
            <a:ext cx="5893256" cy="5056835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 1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Атомы и молекулы. Химический элемент. Простые и сложные вещества.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Предусматривающее проверку умения работать с текстовой информацией, отражающей различия в содержательной нагрузке понятий. В задании требуется выбрать два утверждения, в которых химический термин используется в определённом смысловом значении.</a:t>
            </a:r>
          </a:p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Выберите два высказывания, в которых говорится о железе как о химическом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/>
              <a:t>элементе.</a:t>
            </a:r>
          </a:p>
          <a:p>
            <a:r>
              <a:rPr lang="ru-RU" sz="1800" dirty="0" smtClean="0"/>
              <a:t>1) Железо реагирует с хлором.</a:t>
            </a:r>
          </a:p>
          <a:p>
            <a:r>
              <a:rPr lang="ru-RU" sz="1800" dirty="0" smtClean="0"/>
              <a:t>2) Железо быстро ржавеет во влажном воздухе.</a:t>
            </a:r>
          </a:p>
          <a:p>
            <a:r>
              <a:rPr lang="ru-RU" sz="1800" dirty="0" smtClean="0"/>
              <a:t>3) Пирит является сырьём для получения железа.</a:t>
            </a:r>
          </a:p>
          <a:p>
            <a:r>
              <a:rPr lang="ru-RU" sz="1800" dirty="0" smtClean="0"/>
              <a:t>4) Гемоглобин, содержащий железо, переносит кислород.</a:t>
            </a:r>
          </a:p>
          <a:p>
            <a:r>
              <a:rPr lang="ru-RU" sz="1800" dirty="0" smtClean="0"/>
              <a:t>5) В состав ржавчины входит железо.</a:t>
            </a:r>
          </a:p>
          <a:p>
            <a:r>
              <a:rPr lang="ru-RU" sz="1800" dirty="0" smtClean="0"/>
              <a:t>Запишите в поле ответа номера выбранных высказываний</a:t>
            </a:r>
          </a:p>
          <a:p>
            <a:pPr lvl="0"/>
            <a:endParaRPr lang="ru-RU" sz="1800" dirty="0" smtClean="0"/>
          </a:p>
          <a:p>
            <a:endParaRPr lang="ru-RU" sz="1800" dirty="0" smtClean="0"/>
          </a:p>
          <a:p>
            <a:endParaRPr lang="ru-RU" sz="2000" dirty="0" smtClean="0">
              <a:solidFill>
                <a:srgbClr val="000000"/>
              </a:solidFill>
              <a:latin typeface="Arial Unicode MS"/>
              <a:ea typeface="Times New Roman"/>
              <a:cs typeface="Times New Roman"/>
            </a:endParaRPr>
          </a:p>
          <a:p>
            <a:pPr algn="ctr"/>
            <a:endParaRPr lang="ru-RU" sz="2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9"/>
          <a:ext cx="3062277" cy="5653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692696"/>
            <a:ext cx="6036132" cy="122413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базового уровня сложности наибольшее затруднение у учащихся вызвало задание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000364" y="1700808"/>
            <a:ext cx="6036132" cy="492763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№ 8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Химические свойства простых веществ. Химические свойства оксидов: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оснόвных, амфотерных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кислотных</a:t>
            </a:r>
            <a:endPara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Химические свойства простых веществ и оксидов(требуется осуществить выбор двух ответов из предложенных в перечне 5 вариантов (множественный выбор ответа)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Какие два вещества из предложенного перечня вступают в реакцию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оксидом алюминия?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1) Cu(OH)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2) HNO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3) O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4) Be(OH)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5) Na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2919401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404664"/>
            <a:ext cx="5321752" cy="116694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базового уровня сложности наибольшее затруднение у учащихся вызвало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714744" y="1571612"/>
            <a:ext cx="5321752" cy="505683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котором надо было выбрать правильные ответы, связанные с правилами безопасной работы в школьной лаборатории</a:t>
            </a:r>
            <a:r>
              <a:rPr lang="ru-RU" sz="1800" dirty="0" smtClean="0"/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перечисленных суждений о правилах работы с веществами в лаборатории и быту выберите верное(-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суждение(-я).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Хлор можно получать только в вытяжном шкафу.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При приготовлении раствора кислоты концентрированную серную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кислоту приливают к воде.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При нагревании раствора пробирку с жидкостью держат строго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вертикально.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Работу с едкими веществами следует проводить в резиновых перчатках.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Запишите в поле ответа номер(а) верного(-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суждения(-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___________________________.</a:t>
            </a:r>
          </a:p>
          <a:p>
            <a:endParaRPr lang="ru-RU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699519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76672"/>
            <a:ext cx="5472608" cy="10081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базового уровня сложности наибольшее затруднение у учащихся вызвало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63888" y="1412776"/>
            <a:ext cx="5472608" cy="544522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19,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 задание является расчетной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ориентированной задачей. Условие задачи связаны с химическим загрязнением окружающей среды и его последствиями, влиянием человека и веществ, материалов и химических реакций на природу, преимущественно экологию. Задание проверяло умения использовать приобретенные знания и умения в практической деятельности и повседневной жизни.</a:t>
            </a:r>
          </a:p>
          <a:p>
            <a:r>
              <a:rPr lang="ru-RU" sz="1600" b="1" i="1" dirty="0" smtClean="0"/>
              <a:t>Задания 18 и 19 выполняются с использованием следующего текста.</a:t>
            </a:r>
          </a:p>
          <a:p>
            <a:r>
              <a:rPr lang="ru-RU" sz="1600" dirty="0" smtClean="0"/>
              <a:t>Нитрат аммония (аммиачная селитра) – химическое соединение NH4NO3,</a:t>
            </a:r>
          </a:p>
          <a:p>
            <a:r>
              <a:rPr lang="ru-RU" sz="1600" dirty="0" smtClean="0"/>
              <a:t>соль азотной кислоты, которое используется в качестве азотного удобрения.</a:t>
            </a:r>
          </a:p>
          <a:p>
            <a:r>
              <a:rPr lang="ru-RU" sz="1600" b="1" dirty="0" smtClean="0"/>
              <a:t>Задание 19. </a:t>
            </a:r>
            <a:r>
              <a:rPr lang="ru-RU" sz="1600" dirty="0" smtClean="0"/>
              <a:t>При подкормках овощных и цветочных культур в почву вносится 200 г азота на 100 м². Вычислите, сколько граммов аммиачной селитры надо внести на земельный участок площадью 70 м². Запишите число с точностью до целых.</a:t>
            </a:r>
          </a:p>
          <a:p>
            <a:r>
              <a:rPr lang="ru-RU" sz="1600" dirty="0" smtClean="0"/>
              <a:t>Ответ: ___________________________ г.</a:t>
            </a:r>
          </a:p>
          <a:p>
            <a:endParaRPr lang="ru-RU" sz="1600" dirty="0" smtClean="0"/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483495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76672"/>
            <a:ext cx="5472608" cy="10081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повышенного уровня сложности наибольшее затруднение у учащихся вызвало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63888" y="1412776"/>
            <a:ext cx="5472608" cy="544522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9, 10 </a:t>
            </a:r>
            <a:r>
              <a:rPr lang="ru-RU" sz="1600" dirty="0" smtClean="0"/>
              <a:t>связанны со знанием химических свойства простых и сложных веществ</a:t>
            </a:r>
          </a:p>
          <a:p>
            <a:r>
              <a:rPr lang="ru-RU" sz="1600" b="1" dirty="0" smtClean="0"/>
              <a:t>Задание 9. </a:t>
            </a:r>
            <a:r>
              <a:rPr lang="ru-RU" sz="1600" dirty="0" smtClean="0"/>
              <a:t>Установите соответствие между реагирующими веществами и продуктами(-</a:t>
            </a:r>
            <a:r>
              <a:rPr lang="ru-RU" sz="1600" dirty="0" err="1" smtClean="0"/>
              <a:t>ом</a:t>
            </a:r>
            <a:r>
              <a:rPr lang="ru-RU" sz="1600" dirty="0" smtClean="0"/>
              <a:t>) их взаимодействия: к каждой позиции, обозначенной</a:t>
            </a:r>
          </a:p>
          <a:p>
            <a:r>
              <a:rPr lang="ru-RU" sz="1600" dirty="0" smtClean="0"/>
              <a:t>буквой, подберите соответствующую  позицию, обозначенную цифрой.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РЕАГИРУЮЩИЕ ВЕЩЕСТВА            ПРОДУКТ(Ы) ВЗАИМОДЕЙСТВИЯ      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1) →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MgS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О3 +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+ SO3 →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2) → MgSO4 + H2O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Mg(OH)2 + H2SO4 →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3) → MgSO3 + H2O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Mg + H2SO4(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разб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 → 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4) → MgSO4 + H2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5) → MgSO4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483495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9"/>
            <a:ext cx="8964488" cy="59862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 по сравнению с 2019 годом</a:t>
            </a:r>
          </a:p>
          <a:p>
            <a:pPr indent="45720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6. В экзаменационный вариант добавлена обязательная для выполнения </a:t>
            </a:r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которая включает в себя два задания: 23 и 24.</a:t>
            </a:r>
          </a:p>
          <a:p>
            <a:pPr indent="45720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задании 23 из предложенного перечня необходимо выбрать два вещества, взаимодействие с которыми отражает химические свойства указанного в условии задания вещества, и составить с ними два уравнения реакций. </a:t>
            </a:r>
          </a:p>
          <a:p>
            <a:pPr indent="45720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Задание 24 предполагает проведение двух реакций, соответствующих составленным уравнениям реакций.</a:t>
            </a: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Вариант экзаменационной работы построен по единому плану.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Работа состояла из двух частей. </a:t>
            </a:r>
          </a:p>
          <a:p>
            <a:pPr indent="457200"/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Часть 1 содержала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19 заданий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 заданий базового уровня сложности и 5 заданий повышенного уровня сложности</a:t>
            </a:r>
            <a:r>
              <a:rPr lang="ru-RU" sz="2000" dirty="0" smtClean="0"/>
              <a:t>)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 кратким ответом, подразумевающих самостоятельное формулирование и запись ответа в виде числа или последовательности цифр. </a:t>
            </a:r>
          </a:p>
          <a:p>
            <a:pPr indent="457200"/>
            <a:r>
              <a:rPr lang="ru-RU" sz="1900" u="sng" dirty="0" smtClean="0">
                <a:latin typeface="Times New Roman" pitchFamily="18" charset="0"/>
                <a:cs typeface="Times New Roman" pitchFamily="18" charset="0"/>
              </a:rPr>
              <a:t>Часть 2 содержала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 заданий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высокого уровня сложности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3 задания этой части подразумевают запись развёрнутого ответа, 2 задания этой части предполагают выполнение реального химического эксперимента и оформление его результатов. </a:t>
            </a: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Общее время выполнения работы - 180 минут (3 часа).</a:t>
            </a:r>
          </a:p>
          <a:p>
            <a:pPr indent="457200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76672"/>
            <a:ext cx="5472608" cy="10081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повышенного уровня сложности наибольшее затруднение у учащихся вызвало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63888" y="1412776"/>
            <a:ext cx="5472608" cy="544522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9, 10 </a:t>
            </a:r>
            <a:r>
              <a:rPr lang="ru-RU" sz="1600" dirty="0" smtClean="0"/>
              <a:t>связанны со знанием химических свойства простых и сложных веществ</a:t>
            </a:r>
          </a:p>
          <a:p>
            <a:r>
              <a:rPr lang="ru-RU" sz="1600" b="1" dirty="0" smtClean="0"/>
              <a:t>Задание 10 </a:t>
            </a:r>
            <a:r>
              <a:rPr lang="ru-RU" sz="1600" dirty="0" smtClean="0"/>
              <a:t>Установите соответствие между формулой вещества и реагентами, с которыми это вещество может вступать в реакцию: к каждой позиции, обозначенной буквой, подберите соответствующую позицию, обозначенную</a:t>
            </a:r>
          </a:p>
          <a:p>
            <a:r>
              <a:rPr lang="ru-RU" sz="1600" dirty="0" smtClean="0"/>
              <a:t>цифрой.</a:t>
            </a:r>
          </a:p>
          <a:p>
            <a:r>
              <a:rPr lang="ru-RU" sz="1600" dirty="0" smtClean="0"/>
              <a:t>ФОРМУЛА ВЕЩЕСТВА                          РЕАГЕНТЫ</a:t>
            </a:r>
          </a:p>
          <a:p>
            <a:r>
              <a:rPr lang="ru-RU" sz="1600" dirty="0" smtClean="0"/>
              <a:t>А) </a:t>
            </a:r>
            <a:r>
              <a:rPr lang="en-US" sz="1600" dirty="0" smtClean="0"/>
              <a:t>C</a:t>
            </a:r>
            <a:r>
              <a:rPr lang="ru-RU" sz="1600" dirty="0" smtClean="0"/>
              <a:t>                                                </a:t>
            </a:r>
            <a:r>
              <a:rPr lang="en-US" sz="1600" dirty="0" smtClean="0"/>
              <a:t>1) Cl2, H2SO4 (</a:t>
            </a:r>
            <a:r>
              <a:rPr lang="ru-RU" sz="1600" dirty="0" err="1" smtClean="0"/>
              <a:t>конц</a:t>
            </a:r>
            <a:r>
              <a:rPr lang="ru-RU" sz="1600" dirty="0" smtClean="0"/>
              <a:t>.)</a:t>
            </a:r>
          </a:p>
          <a:p>
            <a:r>
              <a:rPr lang="ru-RU" sz="1600" dirty="0" smtClean="0"/>
              <a:t>Б) </a:t>
            </a:r>
            <a:r>
              <a:rPr lang="en-US" sz="1600" dirty="0" smtClean="0"/>
              <a:t>Al2O3</a:t>
            </a:r>
            <a:r>
              <a:rPr lang="ru-RU" sz="1600" dirty="0" smtClean="0"/>
              <a:t>                                       </a:t>
            </a:r>
            <a:r>
              <a:rPr lang="en-US" sz="1600" dirty="0" smtClean="0"/>
              <a:t>2) Mg, AgNO3 (</a:t>
            </a:r>
            <a:r>
              <a:rPr lang="ru-RU" sz="1600" dirty="0" err="1" smtClean="0"/>
              <a:t>р-р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В ) </a:t>
            </a:r>
            <a:r>
              <a:rPr lang="en-US" sz="1600" dirty="0" smtClean="0"/>
              <a:t>CuCl2</a:t>
            </a:r>
            <a:r>
              <a:rPr lang="ru-RU" sz="1600" dirty="0" smtClean="0"/>
              <a:t>                                       </a:t>
            </a:r>
            <a:r>
              <a:rPr lang="en-US" sz="1600" dirty="0" smtClean="0"/>
              <a:t>3) KOH, </a:t>
            </a:r>
            <a:r>
              <a:rPr lang="en-US" sz="1600" dirty="0" err="1" smtClean="0"/>
              <a:t>HCl</a:t>
            </a:r>
            <a:r>
              <a:rPr lang="en-US" sz="1600" dirty="0" smtClean="0"/>
              <a:t> (</a:t>
            </a:r>
            <a:r>
              <a:rPr lang="ru-RU" sz="1600" dirty="0" err="1" smtClean="0"/>
              <a:t>р-р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                                                        </a:t>
            </a:r>
            <a:r>
              <a:rPr lang="en-US" sz="1600" dirty="0" smtClean="0"/>
              <a:t>4 ) N2, K2SO4 (</a:t>
            </a:r>
            <a:r>
              <a:rPr lang="ru-RU" sz="1600" dirty="0" err="1" smtClean="0"/>
              <a:t>р-р</a:t>
            </a:r>
            <a:r>
              <a:rPr lang="ru-RU" sz="1600" dirty="0" smtClean="0"/>
              <a:t>)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483495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76672"/>
            <a:ext cx="5472608" cy="10081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повышенного уровня сложности наибольшее затруднение у учащихся вызвало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63888" y="1412776"/>
            <a:ext cx="5580112" cy="544522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lvl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№ 17 </a:t>
            </a:r>
            <a:r>
              <a:rPr lang="ru-RU" sz="1600" dirty="0" smtClean="0"/>
              <a:t>связано с определением характера среды раствора кислот и щёлочей с помощью индикаторов. Качественные реакции на ионы в растворе (хлорид-, сульфат-, карбонат-, фосфат-, </a:t>
            </a:r>
            <a:r>
              <a:rPr lang="ru-RU" sz="1600" dirty="0" err="1" smtClean="0"/>
              <a:t>гидроксидионы</a:t>
            </a:r>
            <a:r>
              <a:rPr lang="ru-RU" sz="1600" dirty="0" smtClean="0"/>
              <a:t>; ионы аммония, бария, серебра, кальция, меди и железа). Получение газообразных веществ. Качественные реакции на газообразные вещества (кислород, водород, углекислый газ, аммиак.)</a:t>
            </a:r>
          </a:p>
          <a:p>
            <a:endParaRPr lang="ru-RU" sz="1600" dirty="0" smtClean="0"/>
          </a:p>
          <a:p>
            <a:r>
              <a:rPr lang="ru-RU" sz="1600" b="1" dirty="0" smtClean="0"/>
              <a:t>Задание 17 </a:t>
            </a:r>
            <a:r>
              <a:rPr lang="ru-RU" sz="1600" dirty="0" smtClean="0"/>
              <a:t>Установите соответствие между двумя веществами и реактивом, с помощью которого можно различить эти вещества: к каждой позиции, обозначенной буквой, подберите соответствующую позицию, обозначенную цифрой.</a:t>
            </a:r>
          </a:p>
          <a:p>
            <a:r>
              <a:rPr lang="ru-RU" sz="1600" dirty="0" smtClean="0"/>
              <a:t>ВЕЩЕСТВА                                                 РЕАКТИВ</a:t>
            </a:r>
          </a:p>
          <a:p>
            <a:r>
              <a:rPr lang="ru-RU" sz="1600" dirty="0" smtClean="0"/>
              <a:t>А) </a:t>
            </a:r>
            <a:r>
              <a:rPr lang="en-US" sz="1600" dirty="0" err="1" smtClean="0"/>
              <a:t>KCl</a:t>
            </a:r>
            <a:r>
              <a:rPr lang="en-US" sz="1600" dirty="0" smtClean="0"/>
              <a:t> </a:t>
            </a:r>
            <a:r>
              <a:rPr lang="ru-RU" sz="1600" dirty="0" smtClean="0"/>
              <a:t>и </a:t>
            </a:r>
            <a:r>
              <a:rPr lang="en-US" sz="1600" dirty="0" smtClean="0"/>
              <a:t>K2SiO3</a:t>
            </a:r>
            <a:r>
              <a:rPr lang="ru-RU" sz="1600" dirty="0" smtClean="0"/>
              <a:t>                                        </a:t>
            </a:r>
            <a:r>
              <a:rPr lang="en-US" sz="1600" dirty="0" smtClean="0"/>
              <a:t>1) CuCl2</a:t>
            </a:r>
          </a:p>
          <a:p>
            <a:r>
              <a:rPr lang="ru-RU" sz="1600" dirty="0" smtClean="0"/>
              <a:t>Б) </a:t>
            </a:r>
            <a:r>
              <a:rPr lang="en-US" sz="1600" dirty="0" smtClean="0"/>
              <a:t>K2CO3 </a:t>
            </a:r>
            <a:r>
              <a:rPr lang="ru-RU" sz="1600" dirty="0" smtClean="0"/>
              <a:t>и </a:t>
            </a:r>
            <a:r>
              <a:rPr lang="en-US" sz="1600" dirty="0" smtClean="0"/>
              <a:t>Li2CO3</a:t>
            </a:r>
            <a:r>
              <a:rPr lang="ru-RU" sz="1600" dirty="0" smtClean="0"/>
              <a:t>                                  </a:t>
            </a:r>
            <a:r>
              <a:rPr lang="en-US" sz="1600" dirty="0" smtClean="0"/>
              <a:t>2) </a:t>
            </a:r>
            <a:r>
              <a:rPr lang="en-US" sz="1600" dirty="0" err="1" smtClean="0"/>
              <a:t>HCl</a:t>
            </a:r>
            <a:endParaRPr lang="en-US" sz="1600" dirty="0" smtClean="0"/>
          </a:p>
          <a:p>
            <a:r>
              <a:rPr lang="ru-RU" sz="1600" dirty="0" smtClean="0"/>
              <a:t>В) </a:t>
            </a:r>
            <a:r>
              <a:rPr lang="en-US" sz="1600" dirty="0" smtClean="0"/>
              <a:t>Na2SO4 </a:t>
            </a:r>
            <a:r>
              <a:rPr lang="ru-RU" sz="1600" dirty="0" smtClean="0"/>
              <a:t>и </a:t>
            </a:r>
            <a:r>
              <a:rPr lang="en-US" sz="1600" dirty="0" err="1" smtClean="0"/>
              <a:t>NaOH</a:t>
            </a:r>
            <a:r>
              <a:rPr lang="ru-RU" sz="1600" dirty="0" smtClean="0"/>
              <a:t>                                  </a:t>
            </a:r>
            <a:r>
              <a:rPr lang="en-US" sz="1600" dirty="0" smtClean="0"/>
              <a:t>3) </a:t>
            </a:r>
            <a:r>
              <a:rPr lang="en-US" sz="1600" dirty="0" err="1" smtClean="0"/>
              <a:t>MgO</a:t>
            </a:r>
            <a:endParaRPr lang="en-US" sz="1600" dirty="0" smtClean="0"/>
          </a:p>
          <a:p>
            <a:r>
              <a:rPr lang="ru-RU" sz="1600" dirty="0" smtClean="0"/>
              <a:t>                                                                       </a:t>
            </a:r>
            <a:r>
              <a:rPr lang="en-US" sz="1600" dirty="0" smtClean="0"/>
              <a:t>4 ) K3PO4</a:t>
            </a:r>
            <a:r>
              <a:rPr lang="ru-RU" sz="1600" dirty="0" smtClean="0"/>
              <a:t>                                                                               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483495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476672"/>
            <a:ext cx="5472608" cy="10081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заданиях высокого  уровня сложности наибольшее затруднение у учащихся вызвало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63888" y="1412776"/>
            <a:ext cx="5580112" cy="544522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№ 22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которое ориентировано на проверку умений вычислять количество вещества, массы или объёма вещества по количеству вещества, массе или объёму одного из реагентов или продуктов реакции. Вычисление массовой доли растворённого вещества в растворе.</a:t>
            </a:r>
          </a:p>
          <a:p>
            <a:endParaRPr lang="ru-RU" sz="1600" dirty="0" smtClean="0"/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Задание № 22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пропускания через раствор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натрия 2,24 л сернистого газа (н.у.) получили 252 г раствора сульфита натрия. Вычислите массовую долю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соли в полученном растворе.                                                                            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3483495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429684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по совершенствованию преподавания учебного предмета для всех обучающихся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Реализовывать практическую составляющую уроков химии (эксперимент), акцентировать внимание на технике безопасности, правилах обращения с химическими веществами, лабораторным оборудованием, признаками протекающих химических реакций;  проводить опыты / распознавать опытным путём кислоты, щёлочи и соли по наличию в их растворах хлорид-, сульфат-,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карбонат-ионов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иона аммония; растворы кислот и щелочей по изменению окраски индикатора; 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Систематически проводить тренировку по выполнению типовых заданий, аналогичных заданиям КИМ ОГЭ по химии, которая может быть организована в рамках различного вида контроля знаний. Использовать различные формулировки условия задания, в различной форме, в том числе,  и со свободным ответом, учить рассуждать и формулировать ответ;  </a:t>
            </a: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 обучающихся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умения и навыки: поиск и переработка информации, представленной в различном виде, умение представлять переработанные данные в различной форме, выстраивать логически обоснованный вывод, составлять  алгоритм и др.,  развитие смыслового чтения, развивать умение критически мыслить; </a:t>
            </a: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429684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по совершенствованию преподавания учебного предмета для всех обучающихся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уровень вычислительных навыков обучающихся: находить наименьшее общее кратное при составлении электронного баланса, выражать массу раствора, массу растворенного вещества, массовую долю, массу, объем  в расчетных задачах и при уравнивании уравнений химических реакций.</a:t>
            </a: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учебно-тематическое планирование учителям химии необходимо включать задания: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на работу с текстовой информацией (смыслового чтения);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 умение использовать приобретённые знания и умения в практической деятельности и повседневной жизни для безопасного обращения с веществами и материалами в повседневной жизни и грамотного оказания первой помощи при ожогах кислотами и щелочами;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 приобретение опыта использования различных методов изучения веществ: наблюдения за их превращениями при проведении несложных химических экспериментов с использованием лабораторного оборудования и приборов;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проводить опыты / распознавать опытным путём. Кислоты, щёлочи и соли по наличию в их растворах хлорид-, сульфат-,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карбонат-ионов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иона аммония. Растворы кислот и щелочей по изменению окраски индикатора;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429684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решение практико-ориентированных расчетных задач, использовать приобретенные знания и умения в практической деятельности и повседневной жизни.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умения применять знания в незнакомой ситуации, анализировать условия проведения реакций и прогнозировать вероятность образования того  или иного продукта реакции, самостоятельно выстраивать ход решения задачи.</a:t>
            </a: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 по организации дифференцированного обучения школьников с разным уровнем предметной подготовки</a:t>
            </a:r>
          </a:p>
          <a:p>
            <a:pPr indent="457200"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элективных/факультативных часов организовывать дифференцированную работу среди групп учащихся с разным уровнем подготовки дополнительно останавливаясь на сложных темах школьного курса химии.</a:t>
            </a:r>
          </a:p>
          <a:p>
            <a:pPr lvl="0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Для сильных учеников требуется создание условия для продвижения: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дифференцированные по уровню сложности задания;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возможность саморазвития;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помощь в решении заданий высокого уровня сложности.</a:t>
            </a: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429684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Для «средних» учеников необходимо следующее: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использование методики, при которой они смогут перейти от теоретических знаний к практическим навыкам;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указание причинно-следственных связей, важных для выполнения заданий;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применение уже отработанных навыков в новой ситуации.</a:t>
            </a:r>
          </a:p>
          <a:p>
            <a:pPr lvl="0">
              <a:lnSpc>
                <a:spcPct val="150000"/>
              </a:lnSpc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 слабоуспевающими обучающимися необходима следующая работа: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индивидуализация домашнего задания;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оказание должной помощи в ходе самостоятельной работы на уроке;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указание алгоритма выполнения задания;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расчленение сложного задания на элементарные составные части.</a:t>
            </a:r>
          </a:p>
          <a:p>
            <a:pPr lvl="0"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Открытого банка заданий ФГБНУ «ФИПИ» для формирования устойчивых навыков, сочетание его с фундаментальной подготовкой, позволяющей сформировать у обучающихся общие учебные действия, способствующие более эффективному усвоению изучаемых вопросов.</a:t>
            </a:r>
          </a:p>
          <a:p>
            <a:pPr indent="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400" b="1" dirty="0" smtClean="0"/>
              <a:t> </a:t>
            </a:r>
            <a:br>
              <a:rPr lang="ru-RU" sz="1400" b="1" dirty="0" smtClean="0"/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Типичные ошибки обучающихся в заданиях высокого уровня сложности: 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 20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 1.</a:t>
            </a:r>
            <a:r>
              <a:rPr lang="ru-RU" sz="1600" dirty="0" smtClean="0"/>
              <a:t>Используя метод электронного баланса, расставьте коэффициенты в уравнении реакции, схема которой</a:t>
            </a: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HNO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+Al</a:t>
            </a:r>
            <a:r>
              <a:rPr lang="en-US" sz="1600" b="1" dirty="0" smtClean="0">
                <a:latin typeface="Times New Roman"/>
                <a:cs typeface="Times New Roman"/>
              </a:rPr>
              <a:t>→Al(NO</a:t>
            </a:r>
            <a:r>
              <a:rPr lang="en-US" sz="1600" b="1" baseline="-25000" dirty="0" smtClean="0">
                <a:latin typeface="Times New Roman"/>
                <a:cs typeface="Times New Roman"/>
              </a:rPr>
              <a:t>3</a:t>
            </a:r>
            <a:r>
              <a:rPr lang="en-US" sz="1600" b="1" dirty="0" smtClean="0">
                <a:latin typeface="Times New Roman"/>
                <a:cs typeface="Times New Roman"/>
              </a:rPr>
              <a:t>)</a:t>
            </a:r>
            <a:r>
              <a:rPr lang="en-US" sz="1600" b="1" baseline="-25000" dirty="0" smtClean="0">
                <a:latin typeface="Times New Roman"/>
                <a:cs typeface="Times New Roman"/>
              </a:rPr>
              <a:t>3</a:t>
            </a:r>
            <a:r>
              <a:rPr lang="en-US" sz="1600" b="1" dirty="0" smtClean="0">
                <a:latin typeface="Times New Roman"/>
                <a:cs typeface="Times New Roman"/>
              </a:rPr>
              <a:t>+N</a:t>
            </a:r>
            <a:r>
              <a:rPr lang="en-US" sz="1600" b="1" baseline="-25000" dirty="0" smtClean="0">
                <a:latin typeface="Times New Roman"/>
                <a:cs typeface="Times New Roman"/>
              </a:rPr>
              <a:t>2</a:t>
            </a:r>
            <a:r>
              <a:rPr lang="en-US" sz="1600" b="1" dirty="0" smtClean="0">
                <a:latin typeface="Times New Roman"/>
                <a:cs typeface="Times New Roman"/>
              </a:rPr>
              <a:t>O+H</a:t>
            </a:r>
            <a:r>
              <a:rPr lang="en-US" sz="1600" b="1" baseline="-25000" dirty="0" smtClean="0">
                <a:latin typeface="Times New Roman"/>
                <a:cs typeface="Times New Roman"/>
              </a:rPr>
              <a:t>2</a:t>
            </a:r>
            <a:r>
              <a:rPr lang="en-US" sz="1600" b="1" dirty="0" smtClean="0">
                <a:latin typeface="Times New Roman"/>
                <a:cs typeface="Times New Roman"/>
              </a:rPr>
              <a:t>O</a:t>
            </a:r>
          </a:p>
          <a:p>
            <a:pPr>
              <a:buNone/>
            </a:pPr>
            <a:r>
              <a:rPr lang="ru-RU" sz="1600" b="1" dirty="0" smtClean="0">
                <a:latin typeface="Times New Roman"/>
                <a:cs typeface="Times New Roman"/>
              </a:rPr>
              <a:t>Определите окислитель и восстановитель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Элементы ответа: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Составлен электронный баланс:</a:t>
            </a:r>
          </a:p>
          <a:p>
            <a:pPr>
              <a:buNone/>
            </a:pPr>
            <a:r>
              <a:rPr lang="ru-RU" sz="1600" dirty="0" smtClean="0"/>
              <a:t>3| 2</a:t>
            </a:r>
            <a:r>
              <a:rPr lang="en-US" sz="1600" dirty="0" smtClean="0"/>
              <a:t>N</a:t>
            </a:r>
            <a:r>
              <a:rPr lang="en-US" sz="1600" baseline="30000" dirty="0" smtClean="0"/>
              <a:t>+5</a:t>
            </a:r>
            <a:r>
              <a:rPr lang="ru-RU" sz="1600" dirty="0" smtClean="0"/>
              <a:t>+ </a:t>
            </a:r>
            <a:r>
              <a:rPr lang="en-US" sz="1600" dirty="0" smtClean="0"/>
              <a:t>8ē →2N</a:t>
            </a:r>
            <a:r>
              <a:rPr lang="en-US" sz="1600" baseline="30000" dirty="0" smtClean="0"/>
              <a:t>+1</a:t>
            </a:r>
            <a:endParaRPr lang="ru-RU" sz="1600" baseline="300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en-US" sz="1600" dirty="0" smtClean="0"/>
              <a:t>8|Al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 - 3ē → Al</a:t>
            </a:r>
            <a:r>
              <a:rPr lang="en-US" sz="1600" baseline="30000" dirty="0" smtClean="0"/>
              <a:t>+3</a:t>
            </a:r>
          </a:p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Указано, что алюминий в степени окисления 0 </a:t>
            </a:r>
            <a:r>
              <a:rPr lang="ru-RU" sz="1600" dirty="0" smtClean="0"/>
              <a:t> является восстановителем, а азот в степени окисления +5 (или </a:t>
            </a:r>
            <a:r>
              <a:rPr lang="en-US" sz="1600" dirty="0" smtClean="0"/>
              <a:t>HNO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</a:t>
            </a:r>
            <a:r>
              <a:rPr lang="ru-RU" sz="1600" dirty="0" smtClean="0"/>
              <a:t>) – окислителем.</a:t>
            </a:r>
          </a:p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Составлено уравнение реакции: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None/>
            </a:pPr>
            <a:r>
              <a:rPr lang="en-US" sz="1600" dirty="0" smtClean="0"/>
              <a:t>30HNO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+8Al</a:t>
            </a:r>
            <a:r>
              <a:rPr lang="en-US" sz="1600" dirty="0" smtClean="0">
                <a:latin typeface="Times New Roman"/>
                <a:cs typeface="Times New Roman"/>
              </a:rPr>
              <a:t>→Al(NO</a:t>
            </a:r>
            <a:r>
              <a:rPr lang="en-US" sz="1600" baseline="-25000" dirty="0" smtClean="0">
                <a:latin typeface="Times New Roman"/>
                <a:cs typeface="Times New Roman"/>
              </a:rPr>
              <a:t>3</a:t>
            </a:r>
            <a:r>
              <a:rPr lang="en-US" sz="1600" dirty="0" smtClean="0">
                <a:latin typeface="Times New Roman"/>
                <a:cs typeface="Times New Roman"/>
              </a:rPr>
              <a:t>)</a:t>
            </a:r>
            <a:r>
              <a:rPr lang="en-US" sz="1600" baseline="-25000" dirty="0" smtClean="0">
                <a:latin typeface="Times New Roman"/>
                <a:cs typeface="Times New Roman"/>
              </a:rPr>
              <a:t>3</a:t>
            </a:r>
            <a:r>
              <a:rPr lang="en-US" sz="1600" dirty="0" smtClean="0">
                <a:latin typeface="Times New Roman"/>
                <a:cs typeface="Times New Roman"/>
              </a:rPr>
              <a:t>+3N</a:t>
            </a:r>
            <a:r>
              <a:rPr lang="en-US" sz="1600" baseline="-25000" dirty="0" smtClean="0">
                <a:latin typeface="Times New Roman"/>
                <a:cs typeface="Times New Roman"/>
              </a:rPr>
              <a:t>2</a:t>
            </a:r>
            <a:r>
              <a:rPr lang="en-US" sz="1600" dirty="0" smtClean="0">
                <a:latin typeface="Times New Roman"/>
                <a:cs typeface="Times New Roman"/>
              </a:rPr>
              <a:t>O+15H</a:t>
            </a:r>
            <a:r>
              <a:rPr lang="en-US" sz="1600" baseline="-25000" dirty="0" smtClean="0">
                <a:latin typeface="Times New Roman"/>
                <a:cs typeface="Times New Roman"/>
              </a:rPr>
              <a:t>2</a:t>
            </a:r>
            <a:r>
              <a:rPr lang="en-US" sz="1600" dirty="0" smtClean="0">
                <a:latin typeface="Times New Roman"/>
                <a:cs typeface="Times New Roman"/>
              </a:rPr>
              <a:t>O</a:t>
            </a:r>
          </a:p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Типичные ошибки обучающихся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Путают степень окисления с зарядом иона </a:t>
            </a:r>
            <a:r>
              <a:rPr lang="ru-RU" sz="1600" dirty="0" smtClean="0"/>
              <a:t>2</a:t>
            </a:r>
            <a:r>
              <a:rPr lang="en-US" sz="1600" dirty="0" smtClean="0"/>
              <a:t>N</a:t>
            </a:r>
            <a:r>
              <a:rPr lang="ru-RU" sz="1600" b="1" baseline="30000" dirty="0" smtClean="0">
                <a:solidFill>
                  <a:srgbClr val="C00000"/>
                </a:solidFill>
              </a:rPr>
              <a:t>5+</a:t>
            </a:r>
            <a:r>
              <a:rPr lang="ru-RU" sz="1600" dirty="0" smtClean="0"/>
              <a:t>+ </a:t>
            </a:r>
            <a:r>
              <a:rPr lang="en-US" sz="1600" dirty="0" smtClean="0"/>
              <a:t>8ē →2N</a:t>
            </a:r>
            <a:r>
              <a:rPr lang="ru-RU" sz="1600" b="1" baseline="30000" dirty="0" smtClean="0">
                <a:solidFill>
                  <a:srgbClr val="C00000"/>
                </a:solidFill>
              </a:rPr>
              <a:t>1+</a:t>
            </a:r>
            <a:endParaRPr lang="en-US" sz="1600" b="1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452628" indent="-342900">
              <a:buFont typeface="Arial" pitchFamily="34" charset="0"/>
              <a:buChar char="•"/>
            </a:pPr>
            <a:r>
              <a:rPr lang="ru-RU" sz="1600" b="1" dirty="0" smtClean="0">
                <a:latin typeface="Times New Roman"/>
                <a:cs typeface="Times New Roman"/>
              </a:rPr>
              <a:t>Не указывают степени окисления при определении окислителя и восстановителя</a:t>
            </a:r>
          </a:p>
          <a:p>
            <a:pPr marL="452628" indent="-342900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Al</a:t>
            </a:r>
            <a:r>
              <a:rPr lang="ru-RU" sz="1600" dirty="0" smtClean="0">
                <a:solidFill>
                  <a:srgbClr val="C00000"/>
                </a:solidFill>
              </a:rPr>
              <a:t> – восстановитель                               </a:t>
            </a:r>
            <a:r>
              <a:rPr lang="en-US" sz="1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N – 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окислитель</a:t>
            </a:r>
          </a:p>
          <a:p>
            <a:pPr marL="452628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/>
                <a:cs typeface="Times New Roman"/>
              </a:rPr>
              <a:t>Указывают вещества  при определении окислителя и восстановителя с неправильной степенью окисления </a:t>
            </a:r>
            <a:r>
              <a:rPr lang="en-US" sz="1600" dirty="0" smtClean="0"/>
              <a:t>Al</a:t>
            </a:r>
            <a:r>
              <a:rPr lang="ru-RU" sz="1600" baseline="30000" dirty="0" smtClean="0">
                <a:solidFill>
                  <a:srgbClr val="C00000"/>
                </a:solidFill>
              </a:rPr>
              <a:t>+3 </a:t>
            </a:r>
            <a:r>
              <a:rPr lang="ru-RU" sz="1600" dirty="0" smtClean="0"/>
              <a:t>является  восстановителем</a:t>
            </a:r>
            <a:r>
              <a:rPr lang="ru-RU" sz="1600" dirty="0" smtClean="0">
                <a:solidFill>
                  <a:srgbClr val="C00000"/>
                </a:solidFill>
              </a:rPr>
              <a:t>, </a:t>
            </a:r>
            <a:r>
              <a:rPr lang="en-US" sz="1600" dirty="0" smtClean="0"/>
              <a:t>HN</a:t>
            </a:r>
            <a:r>
              <a:rPr lang="ru-RU" sz="1600" baseline="30000" dirty="0" smtClean="0">
                <a:solidFill>
                  <a:srgbClr val="C00000"/>
                </a:solidFill>
              </a:rPr>
              <a:t>+1</a:t>
            </a:r>
            <a:r>
              <a:rPr lang="en-US" sz="1600" dirty="0" smtClean="0"/>
              <a:t>O</a:t>
            </a:r>
            <a:r>
              <a:rPr lang="ru-RU" sz="1600" baseline="-25000" dirty="0" smtClean="0"/>
              <a:t>3</a:t>
            </a:r>
            <a:r>
              <a:rPr lang="en-US" sz="1600" dirty="0" smtClean="0"/>
              <a:t> </a:t>
            </a:r>
            <a:r>
              <a:rPr lang="ru-RU" sz="1600" dirty="0" smtClean="0"/>
              <a:t> – окислителем.</a:t>
            </a:r>
          </a:p>
          <a:p>
            <a:pPr>
              <a:buNone/>
            </a:pPr>
            <a:r>
              <a:rPr lang="ru-RU" sz="1600" dirty="0" smtClean="0">
                <a:latin typeface="Times New Roman"/>
                <a:cs typeface="Times New Roman"/>
              </a:rPr>
              <a:t>Делают неверную запись </a:t>
            </a:r>
            <a:r>
              <a:rPr lang="ru-RU" sz="1600" dirty="0" smtClean="0"/>
              <a:t>3| 2</a:t>
            </a:r>
            <a:r>
              <a:rPr lang="en-US" sz="1600" dirty="0" smtClean="0"/>
              <a:t>N</a:t>
            </a:r>
            <a:r>
              <a:rPr lang="en-US" sz="1600" baseline="30000" dirty="0" smtClean="0"/>
              <a:t>+5</a:t>
            </a:r>
            <a:r>
              <a:rPr lang="ru-RU" sz="1600" dirty="0" smtClean="0"/>
              <a:t>+ </a:t>
            </a:r>
            <a:r>
              <a:rPr lang="en-US" sz="1600" dirty="0" smtClean="0"/>
              <a:t>8ē →2N</a:t>
            </a:r>
            <a:r>
              <a:rPr lang="en-US" sz="1600" baseline="30000" dirty="0" smtClean="0"/>
              <a:t>+1</a:t>
            </a:r>
            <a:r>
              <a:rPr lang="ru-RU" sz="1600" baseline="30000" dirty="0" smtClean="0"/>
              <a:t>   </a:t>
            </a:r>
            <a:r>
              <a:rPr lang="ru-RU" sz="1600" dirty="0" smtClean="0"/>
              <a:t>- </a:t>
            </a:r>
            <a:r>
              <a:rPr lang="ru-RU" sz="1600" dirty="0" smtClean="0">
                <a:solidFill>
                  <a:srgbClr val="C00000"/>
                </a:solidFill>
              </a:rPr>
              <a:t>окислитель</a:t>
            </a:r>
          </a:p>
          <a:p>
            <a:pPr>
              <a:buNone/>
            </a:pPr>
            <a:r>
              <a:rPr lang="ru-RU" sz="1600" dirty="0" smtClean="0"/>
              <a:t>                                             </a:t>
            </a:r>
            <a:r>
              <a:rPr lang="en-US" sz="1600" dirty="0" smtClean="0"/>
              <a:t>8|Al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 - 3ē → Al</a:t>
            </a:r>
            <a:r>
              <a:rPr lang="en-US" sz="1600" baseline="30000" dirty="0" smtClean="0"/>
              <a:t>+3</a:t>
            </a:r>
            <a:r>
              <a:rPr lang="ru-RU" sz="1600" baseline="30000" dirty="0" smtClean="0"/>
              <a:t> </a:t>
            </a:r>
            <a:r>
              <a:rPr lang="ru-RU" sz="1600" dirty="0" smtClean="0"/>
              <a:t>-</a:t>
            </a:r>
            <a:r>
              <a:rPr lang="ru-RU" sz="1600" dirty="0" smtClean="0">
                <a:solidFill>
                  <a:srgbClr val="C00000"/>
                </a:solidFill>
              </a:rPr>
              <a:t> восстановитель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2628" indent="-342900">
              <a:buNone/>
            </a:pPr>
            <a:r>
              <a:rPr lang="ru-RU" sz="1600" dirty="0" smtClean="0">
                <a:latin typeface="Times New Roman"/>
                <a:cs typeface="Times New Roman"/>
              </a:rPr>
              <a:t>Не понятно какое вещество является окислителем, а какое восстановителем</a:t>
            </a:r>
            <a:endParaRPr lang="en-US" sz="16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400" b="1" dirty="0" smtClean="0"/>
              <a:t> </a:t>
            </a:r>
            <a:br>
              <a:rPr lang="ru-RU" sz="1400" b="1" dirty="0" smtClean="0"/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Типичные ошибки обучающихся в заданиях высокого уровня сложности: 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 20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Типичные ошибки обучающихся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/>
                <a:cs typeface="Times New Roman"/>
              </a:rPr>
              <a:t>Делают неверную запись </a:t>
            </a:r>
            <a:r>
              <a:rPr lang="ru-RU" sz="1600" dirty="0" smtClean="0"/>
              <a:t>3| 2</a:t>
            </a:r>
            <a:r>
              <a:rPr lang="en-US" sz="1600" dirty="0" smtClean="0"/>
              <a:t>N</a:t>
            </a:r>
            <a:r>
              <a:rPr lang="en-US" sz="1600" baseline="30000" dirty="0" smtClean="0"/>
              <a:t>+5</a:t>
            </a:r>
            <a:r>
              <a:rPr lang="ru-RU" sz="1600" dirty="0" smtClean="0"/>
              <a:t>+ </a:t>
            </a:r>
            <a:r>
              <a:rPr lang="en-US" sz="1600" dirty="0" smtClean="0"/>
              <a:t>8ē →2N</a:t>
            </a:r>
            <a:r>
              <a:rPr lang="en-US" sz="1600" baseline="30000" dirty="0" smtClean="0"/>
              <a:t>+1</a:t>
            </a:r>
            <a:r>
              <a:rPr lang="ru-RU" sz="1600" baseline="30000" dirty="0" smtClean="0"/>
              <a:t>   </a:t>
            </a:r>
            <a:r>
              <a:rPr lang="ru-RU" sz="1600" dirty="0" smtClean="0"/>
              <a:t>- </a:t>
            </a:r>
            <a:r>
              <a:rPr lang="ru-RU" sz="1600" dirty="0" smtClean="0">
                <a:solidFill>
                  <a:srgbClr val="C00000"/>
                </a:solidFill>
              </a:rPr>
              <a:t>о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</a:t>
            </a:r>
            <a:r>
              <a:rPr lang="en-US" sz="1600" dirty="0" smtClean="0"/>
              <a:t>8|Al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 - 3ē → Al</a:t>
            </a:r>
            <a:r>
              <a:rPr lang="en-US" sz="1600" baseline="30000" dirty="0" smtClean="0"/>
              <a:t>+3</a:t>
            </a:r>
            <a:r>
              <a:rPr lang="ru-RU" sz="1600" baseline="30000" dirty="0" smtClean="0"/>
              <a:t> </a:t>
            </a:r>
            <a:r>
              <a:rPr lang="ru-RU" sz="1600" dirty="0" smtClean="0"/>
              <a:t>–</a:t>
            </a:r>
            <a:r>
              <a:rPr lang="ru-RU" sz="1600" dirty="0" smtClean="0">
                <a:solidFill>
                  <a:srgbClr val="C00000"/>
                </a:solidFill>
              </a:rPr>
              <a:t> 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Times New Roman"/>
                <a:cs typeface="Times New Roman"/>
              </a:rPr>
              <a:t>Делают неверную запись </a:t>
            </a:r>
          </a:p>
          <a:p>
            <a:pPr>
              <a:buNone/>
            </a:pPr>
            <a:r>
              <a:rPr lang="en-US" sz="1600" dirty="0" smtClean="0"/>
              <a:t>Al</a:t>
            </a:r>
            <a:r>
              <a:rPr lang="en-US" sz="1600" baseline="30000" dirty="0" smtClean="0"/>
              <a:t>0</a:t>
            </a:r>
            <a:r>
              <a:rPr lang="ru-RU" sz="1600" baseline="30000" dirty="0" smtClean="0"/>
              <a:t> </a:t>
            </a:r>
            <a:r>
              <a:rPr lang="ru-RU" sz="1600" dirty="0" smtClean="0"/>
              <a:t>– </a:t>
            </a:r>
            <a:r>
              <a:rPr lang="ru-RU" sz="1600" dirty="0" smtClean="0">
                <a:solidFill>
                  <a:srgbClr val="C00000"/>
                </a:solidFill>
              </a:rPr>
              <a:t>в</a:t>
            </a:r>
          </a:p>
          <a:p>
            <a:pPr>
              <a:buNone/>
            </a:pPr>
            <a:r>
              <a:rPr lang="en-US" sz="1600" dirty="0" smtClean="0"/>
              <a:t>N</a:t>
            </a:r>
            <a:r>
              <a:rPr lang="en-US" sz="1600" baseline="30000" dirty="0" smtClean="0"/>
              <a:t>+5</a:t>
            </a:r>
            <a:r>
              <a:rPr lang="ru-RU" sz="1600" baseline="30000" dirty="0" smtClean="0"/>
              <a:t> </a:t>
            </a:r>
            <a:r>
              <a:rPr lang="ru-RU" sz="1600" dirty="0" smtClean="0"/>
              <a:t>– </a:t>
            </a:r>
            <a:r>
              <a:rPr lang="ru-RU" sz="1600" dirty="0" smtClean="0">
                <a:solidFill>
                  <a:srgbClr val="C00000"/>
                </a:solidFill>
              </a:rPr>
              <a:t>о                                                  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2628" indent="-34290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Забывают расставлять коэффициенты</a:t>
            </a:r>
          </a:p>
          <a:p>
            <a:pPr marL="452628" indent="-342900">
              <a:buNone/>
            </a:pPr>
            <a:r>
              <a:rPr lang="en-US" sz="1600" dirty="0" smtClean="0"/>
              <a:t>30HNO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+8Al</a:t>
            </a:r>
            <a:r>
              <a:rPr lang="en-US" sz="1600" dirty="0" smtClean="0">
                <a:latin typeface="Times New Roman"/>
                <a:cs typeface="Times New Roman"/>
              </a:rPr>
              <a:t>→Al(NO</a:t>
            </a:r>
            <a:r>
              <a:rPr lang="en-US" sz="1600" baseline="-25000" dirty="0" smtClean="0">
                <a:latin typeface="Times New Roman"/>
                <a:cs typeface="Times New Roman"/>
              </a:rPr>
              <a:t>3</a:t>
            </a:r>
            <a:r>
              <a:rPr lang="en-US" sz="1600" dirty="0" smtClean="0">
                <a:latin typeface="Times New Roman"/>
                <a:cs typeface="Times New Roman"/>
              </a:rPr>
              <a:t>)</a:t>
            </a:r>
            <a:r>
              <a:rPr lang="en-US" sz="1600" baseline="-25000" dirty="0" smtClean="0">
                <a:latin typeface="Times New Roman"/>
                <a:cs typeface="Times New Roman"/>
              </a:rPr>
              <a:t>3</a:t>
            </a:r>
            <a:r>
              <a:rPr lang="en-US" sz="1600" dirty="0" smtClean="0">
                <a:latin typeface="Times New Roman"/>
                <a:cs typeface="Times New Roman"/>
              </a:rPr>
              <a:t>+</a:t>
            </a:r>
            <a:r>
              <a:rPr lang="ru-RU" sz="1600" dirty="0" smtClean="0">
                <a:latin typeface="Times New Roman"/>
                <a:cs typeface="Times New Roman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?__</a:t>
            </a:r>
            <a:r>
              <a:rPr lang="en-US" sz="1600" dirty="0" smtClean="0">
                <a:latin typeface="Times New Roman"/>
                <a:cs typeface="Times New Roman"/>
              </a:rPr>
              <a:t>N</a:t>
            </a:r>
            <a:r>
              <a:rPr lang="en-US" sz="1600" baseline="-25000" dirty="0" smtClean="0">
                <a:latin typeface="Times New Roman"/>
                <a:cs typeface="Times New Roman"/>
              </a:rPr>
              <a:t>2</a:t>
            </a:r>
            <a:r>
              <a:rPr lang="en-US" sz="1600" dirty="0" smtClean="0">
                <a:latin typeface="Times New Roman"/>
                <a:cs typeface="Times New Roman"/>
              </a:rPr>
              <a:t>O+15H</a:t>
            </a:r>
            <a:r>
              <a:rPr lang="en-US" sz="1600" baseline="-25000" dirty="0" smtClean="0">
                <a:latin typeface="Times New Roman"/>
                <a:cs typeface="Times New Roman"/>
              </a:rPr>
              <a:t>2</a:t>
            </a:r>
            <a:r>
              <a:rPr lang="en-US" sz="1600" dirty="0" smtClean="0">
                <a:latin typeface="Times New Roman"/>
                <a:cs typeface="Times New Roman"/>
              </a:rPr>
              <a:t>O</a:t>
            </a:r>
            <a:r>
              <a:rPr lang="ru-RU" sz="1600" dirty="0" smtClean="0">
                <a:latin typeface="Times New Roman"/>
                <a:cs typeface="Times New Roman"/>
              </a:rPr>
              <a:t> </a:t>
            </a:r>
          </a:p>
          <a:p>
            <a:pPr marL="452628" indent="-342900"/>
            <a:r>
              <a:rPr lang="ru-RU" sz="1600" dirty="0" smtClean="0">
                <a:latin typeface="Times New Roman"/>
                <a:cs typeface="Times New Roman"/>
              </a:rPr>
              <a:t>Не учитывают </a:t>
            </a:r>
            <a:r>
              <a:rPr lang="ru-RU" sz="1600" dirty="0" err="1" smtClean="0">
                <a:latin typeface="Times New Roman"/>
                <a:cs typeface="Times New Roman"/>
              </a:rPr>
              <a:t>двухатомность</a:t>
            </a:r>
            <a:r>
              <a:rPr lang="ru-RU" sz="1600" dirty="0" smtClean="0">
                <a:latin typeface="Times New Roman"/>
                <a:cs typeface="Times New Roman"/>
              </a:rPr>
              <a:t> молекул</a:t>
            </a:r>
          </a:p>
          <a:p>
            <a:pPr marL="452628" indent="-342900">
              <a:buNone/>
            </a:pPr>
            <a:r>
              <a:rPr lang="ru-RU" sz="1600" dirty="0" smtClean="0">
                <a:latin typeface="Times New Roman"/>
                <a:cs typeface="Times New Roman"/>
              </a:rPr>
              <a:t>В</a:t>
            </a:r>
            <a:r>
              <a:rPr lang="en-US" sz="1600" dirty="0" smtClean="0">
                <a:latin typeface="Times New Roman"/>
                <a:cs typeface="Times New Roman"/>
              </a:rPr>
              <a:t>r</a:t>
            </a:r>
            <a:r>
              <a:rPr lang="en-US" sz="1600" baseline="-25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en-US" sz="1600" baseline="30000" dirty="0" smtClean="0">
                <a:latin typeface="Times New Roman"/>
                <a:cs typeface="Times New Roman"/>
              </a:rPr>
              <a:t>0</a:t>
            </a:r>
            <a:r>
              <a:rPr lang="en-US" sz="1600" dirty="0" smtClean="0">
                <a:latin typeface="Times New Roman"/>
                <a:cs typeface="Times New Roman"/>
              </a:rPr>
              <a:t>+1</a:t>
            </a:r>
            <a:r>
              <a:rPr lang="en-US" sz="1600" dirty="0" smtClean="0"/>
              <a:t>ē</a:t>
            </a:r>
            <a:r>
              <a:rPr lang="en-US" sz="1600" dirty="0" smtClean="0">
                <a:latin typeface="Times New Roman"/>
                <a:cs typeface="Times New Roman"/>
              </a:rPr>
              <a:t>→Br</a:t>
            </a:r>
            <a:r>
              <a:rPr lang="en-US" sz="1600" baseline="30000" dirty="0" smtClean="0">
                <a:latin typeface="Times New Roman"/>
                <a:cs typeface="Times New Roman"/>
              </a:rPr>
              <a:t>-1</a:t>
            </a:r>
            <a:endParaRPr lang="ru-RU" sz="1600" baseline="30000" dirty="0" smtClean="0">
              <a:latin typeface="Times New Roman"/>
              <a:cs typeface="Times New Roman"/>
            </a:endParaRPr>
          </a:p>
          <a:p>
            <a:pPr marL="452628" indent="-342900">
              <a:buNone/>
            </a:pPr>
            <a:r>
              <a:rPr lang="ru-RU" sz="1600" dirty="0" smtClean="0">
                <a:latin typeface="Times New Roman"/>
                <a:cs typeface="Times New Roman"/>
              </a:rPr>
              <a:t>В</a:t>
            </a:r>
            <a:r>
              <a:rPr lang="en-US" sz="1600" dirty="0" smtClean="0">
                <a:latin typeface="Times New Roman"/>
                <a:cs typeface="Times New Roman"/>
              </a:rPr>
              <a:t>r</a:t>
            </a:r>
            <a:r>
              <a:rPr lang="en-US" sz="1600" baseline="-25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en-US" sz="1600" baseline="30000" dirty="0" smtClean="0">
                <a:latin typeface="Times New Roman"/>
                <a:cs typeface="Times New Roman"/>
              </a:rPr>
              <a:t>0</a:t>
            </a:r>
            <a:r>
              <a:rPr lang="en-US" sz="1600" dirty="0" smtClean="0">
                <a:latin typeface="Times New Roman"/>
                <a:cs typeface="Times New Roman"/>
              </a:rPr>
              <a:t>+1</a:t>
            </a:r>
            <a:r>
              <a:rPr lang="en-US" sz="1600" dirty="0" smtClean="0"/>
              <a:t>ē</a:t>
            </a:r>
            <a:r>
              <a:rPr lang="en-US" sz="1600" dirty="0" smtClean="0">
                <a:latin typeface="Times New Roman"/>
                <a:cs typeface="Times New Roman"/>
              </a:rPr>
              <a:t>→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en-US" sz="1600" dirty="0" smtClean="0">
                <a:latin typeface="Times New Roman"/>
                <a:cs typeface="Times New Roman"/>
              </a:rPr>
              <a:t>Br</a:t>
            </a:r>
            <a:r>
              <a:rPr lang="en-US" sz="1600" baseline="30000" dirty="0" smtClean="0">
                <a:latin typeface="Times New Roman"/>
                <a:cs typeface="Times New Roman"/>
              </a:rPr>
              <a:t>-1</a:t>
            </a:r>
            <a:endParaRPr lang="ru-RU" sz="1600" baseline="30000" dirty="0" smtClean="0">
              <a:latin typeface="Times New Roman"/>
              <a:cs typeface="Times New Roman"/>
            </a:endParaRPr>
          </a:p>
          <a:p>
            <a:pPr marL="452628" indent="-342900">
              <a:buNone/>
            </a:pPr>
            <a:r>
              <a:rPr lang="ru-RU" sz="1600" dirty="0" smtClean="0">
                <a:latin typeface="Times New Roman"/>
                <a:cs typeface="Times New Roman"/>
              </a:rPr>
              <a:t>В</a:t>
            </a:r>
            <a:r>
              <a:rPr lang="en-US" sz="1600" dirty="0" smtClean="0">
                <a:latin typeface="Times New Roman"/>
                <a:cs typeface="Times New Roman"/>
              </a:rPr>
              <a:t>r</a:t>
            </a:r>
            <a:r>
              <a:rPr lang="en-US" sz="1600" baseline="-25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en-US" sz="1600" baseline="30000" dirty="0" smtClean="0">
                <a:latin typeface="Times New Roman"/>
                <a:cs typeface="Times New Roman"/>
              </a:rPr>
              <a:t>0</a:t>
            </a:r>
            <a:r>
              <a:rPr lang="en-US" sz="1600" dirty="0" smtClean="0">
                <a:latin typeface="Times New Roman"/>
                <a:cs typeface="Times New Roman"/>
              </a:rPr>
              <a:t>+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en-US" sz="1600" dirty="0" smtClean="0"/>
              <a:t>ē</a:t>
            </a:r>
            <a:r>
              <a:rPr lang="en-US" sz="1600" dirty="0" smtClean="0">
                <a:latin typeface="Times New Roman"/>
                <a:cs typeface="Times New Roman"/>
              </a:rPr>
              <a:t>→Br</a:t>
            </a:r>
            <a:r>
              <a:rPr lang="en-US" sz="1600" baseline="30000" dirty="0" smtClean="0">
                <a:latin typeface="Times New Roman"/>
                <a:cs typeface="Times New Roman"/>
              </a:rPr>
              <a:t>-1</a:t>
            </a:r>
          </a:p>
          <a:p>
            <a:pPr marL="452628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Используем следующие записи</a:t>
            </a:r>
          </a:p>
          <a:p>
            <a:pPr marL="452628" indent="-342900">
              <a:buNone/>
            </a:pPr>
            <a:r>
              <a:rPr lang="ru-RU" sz="1600" dirty="0" smtClean="0">
                <a:latin typeface="Times New Roman"/>
                <a:cs typeface="Times New Roman"/>
              </a:rPr>
              <a:t>В</a:t>
            </a:r>
            <a:r>
              <a:rPr lang="en-US" sz="1600" dirty="0" smtClean="0">
                <a:latin typeface="Times New Roman"/>
                <a:cs typeface="Times New Roman"/>
              </a:rPr>
              <a:t>r</a:t>
            </a:r>
            <a:r>
              <a:rPr lang="en-US" sz="1600" baseline="-25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en-US" sz="1600" baseline="30000" dirty="0" smtClean="0">
                <a:latin typeface="Times New Roman"/>
                <a:cs typeface="Times New Roman"/>
              </a:rPr>
              <a:t>0</a:t>
            </a:r>
            <a:r>
              <a:rPr lang="en-US" sz="1600" dirty="0" smtClean="0">
                <a:latin typeface="Times New Roman"/>
                <a:cs typeface="Times New Roman"/>
              </a:rPr>
              <a:t>+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en-US" sz="1600" dirty="0" smtClean="0"/>
              <a:t>ē</a:t>
            </a:r>
            <a:r>
              <a:rPr lang="en-US" sz="1600" dirty="0" smtClean="0">
                <a:latin typeface="Times New Roman"/>
                <a:cs typeface="Times New Roman"/>
              </a:rPr>
              <a:t>→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en-US" sz="1600" dirty="0" smtClean="0">
                <a:latin typeface="Times New Roman"/>
                <a:cs typeface="Times New Roman"/>
              </a:rPr>
              <a:t>Br</a:t>
            </a:r>
            <a:r>
              <a:rPr lang="en-US" sz="1600" baseline="30000" dirty="0" smtClean="0">
                <a:latin typeface="Times New Roman"/>
                <a:cs typeface="Times New Roman"/>
              </a:rPr>
              <a:t>-1</a:t>
            </a:r>
            <a:endParaRPr lang="ru-RU" sz="1600" baseline="30000" dirty="0" smtClean="0">
              <a:latin typeface="Times New Roman"/>
              <a:cs typeface="Times New Roman"/>
            </a:endParaRPr>
          </a:p>
          <a:p>
            <a:pPr marL="452628" indent="-342900">
              <a:buNone/>
            </a:pPr>
            <a:r>
              <a:rPr lang="ru-RU" sz="1600" dirty="0" smtClean="0">
                <a:latin typeface="Times New Roman"/>
                <a:cs typeface="Times New Roman"/>
              </a:rPr>
              <a:t>В</a:t>
            </a:r>
            <a:r>
              <a:rPr lang="en-US" sz="1600" dirty="0" smtClean="0">
                <a:latin typeface="Times New Roman"/>
                <a:cs typeface="Times New Roman"/>
              </a:rPr>
              <a:t>r</a:t>
            </a:r>
            <a:r>
              <a:rPr lang="en-US" sz="1600" baseline="30000" dirty="0" smtClean="0">
                <a:latin typeface="Times New Roman"/>
                <a:cs typeface="Times New Roman"/>
              </a:rPr>
              <a:t>0</a:t>
            </a:r>
            <a:r>
              <a:rPr lang="en-US" sz="1600" dirty="0" smtClean="0">
                <a:latin typeface="Times New Roman"/>
                <a:cs typeface="Times New Roman"/>
              </a:rPr>
              <a:t>+1</a:t>
            </a:r>
            <a:r>
              <a:rPr lang="en-US" sz="1600" dirty="0" smtClean="0"/>
              <a:t>ē</a:t>
            </a:r>
            <a:r>
              <a:rPr lang="en-US" sz="1600" dirty="0" smtClean="0">
                <a:latin typeface="Times New Roman"/>
                <a:cs typeface="Times New Roman"/>
              </a:rPr>
              <a:t>→Br</a:t>
            </a:r>
            <a:r>
              <a:rPr lang="en-US" sz="1600" baseline="30000" dirty="0" smtClean="0">
                <a:latin typeface="Times New Roman"/>
                <a:cs typeface="Times New Roman"/>
              </a:rPr>
              <a:t>-1</a:t>
            </a:r>
            <a:endParaRPr lang="ru-RU" sz="1600" baseline="30000" dirty="0" smtClean="0">
              <a:latin typeface="Times New Roman"/>
              <a:cs typeface="Times New Roman"/>
            </a:endParaRPr>
          </a:p>
          <a:p>
            <a:pPr marL="452628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/>
                <a:cs typeface="Times New Roman"/>
              </a:rPr>
              <a:t>Забывают сокращать удвоенные коэффициенты или удваивать дробные коэффициенты</a:t>
            </a:r>
          </a:p>
          <a:p>
            <a:pPr marL="452628" indent="-342900">
              <a:buFont typeface="Arial" pitchFamily="34" charset="0"/>
              <a:buChar char="•"/>
            </a:pPr>
            <a:r>
              <a:rPr lang="ru-RU" sz="1600" dirty="0" smtClean="0">
                <a:latin typeface="Times New Roman"/>
                <a:cs typeface="Times New Roman"/>
              </a:rPr>
              <a:t>Делают неверную запись </a:t>
            </a:r>
          </a:p>
          <a:p>
            <a:pPr marL="452628" indent="-342900">
              <a:buNone/>
            </a:pPr>
            <a:r>
              <a:rPr lang="en-US" sz="1600" b="1" dirty="0" smtClean="0"/>
              <a:t>HNO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+Al</a:t>
            </a:r>
            <a:r>
              <a:rPr lang="en-US" sz="1600" b="1" dirty="0" smtClean="0">
                <a:latin typeface="Times New Roman"/>
                <a:cs typeface="Times New Roman"/>
              </a:rPr>
              <a:t>→Al(NO</a:t>
            </a:r>
            <a:r>
              <a:rPr lang="en-US" sz="1600" b="1" baseline="-25000" dirty="0" smtClean="0">
                <a:latin typeface="Times New Roman"/>
                <a:cs typeface="Times New Roman"/>
              </a:rPr>
              <a:t>3</a:t>
            </a:r>
            <a:r>
              <a:rPr lang="en-US" sz="1600" b="1" dirty="0" smtClean="0">
                <a:latin typeface="Times New Roman"/>
                <a:cs typeface="Times New Roman"/>
              </a:rPr>
              <a:t>)</a:t>
            </a:r>
            <a:r>
              <a:rPr lang="en-US" sz="1600" b="1" baseline="-25000" dirty="0" smtClean="0">
                <a:latin typeface="Times New Roman"/>
                <a:cs typeface="Times New Roman"/>
              </a:rPr>
              <a:t>3</a:t>
            </a:r>
            <a:r>
              <a:rPr lang="en-US" sz="1600" b="1" dirty="0" smtClean="0">
                <a:latin typeface="Times New Roman"/>
                <a:cs typeface="Times New Roman"/>
              </a:rPr>
              <a:t>+N</a:t>
            </a:r>
            <a:r>
              <a:rPr lang="en-US" sz="1600" b="1" baseline="-25000" dirty="0" smtClean="0">
                <a:latin typeface="Times New Roman"/>
                <a:cs typeface="Times New Roman"/>
              </a:rPr>
              <a:t>2</a:t>
            </a:r>
            <a:r>
              <a:rPr lang="en-US" sz="1600" b="1" dirty="0" smtClean="0">
                <a:latin typeface="Times New Roman"/>
                <a:cs typeface="Times New Roman"/>
              </a:rPr>
              <a:t>O+H</a:t>
            </a:r>
            <a:r>
              <a:rPr lang="en-US" sz="1600" b="1" baseline="-25000" dirty="0" smtClean="0">
                <a:latin typeface="Times New Roman"/>
                <a:cs typeface="Times New Roman"/>
              </a:rPr>
              <a:t>2</a:t>
            </a:r>
            <a:r>
              <a:rPr lang="en-US" sz="1600" b="1" dirty="0" smtClean="0">
                <a:latin typeface="Times New Roman"/>
                <a:cs typeface="Times New Roman"/>
              </a:rPr>
              <a:t>O</a:t>
            </a:r>
          </a:p>
          <a:p>
            <a:pPr marL="452628" indent="-342900">
              <a:buNone/>
            </a:pPr>
            <a:r>
              <a:rPr lang="ru-RU" sz="1600" dirty="0" smtClean="0">
                <a:latin typeface="Times New Roman"/>
                <a:cs typeface="Times New Roman"/>
              </a:rPr>
              <a:t>    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↑                       </a:t>
            </a:r>
            <a:r>
              <a:rPr lang="ru-RU" sz="16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↓</a:t>
            </a:r>
            <a:endParaRPr lang="ru-RU" sz="1600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452628" indent="-342900">
              <a:buNone/>
            </a:pPr>
            <a:r>
              <a:rPr lang="ru-RU" sz="1600" baseline="30000" dirty="0" smtClean="0">
                <a:latin typeface="Times New Roman"/>
                <a:cs typeface="Times New Roman"/>
              </a:rPr>
              <a:t>                           </a:t>
            </a:r>
            <a:r>
              <a:rPr lang="ru-RU" sz="1600" dirty="0" smtClean="0">
                <a:latin typeface="Times New Roman"/>
                <a:cs typeface="Times New Roman"/>
              </a:rPr>
              <a:t>в                        о</a:t>
            </a:r>
            <a:endParaRPr lang="en-US" sz="1600" baseline="30000" dirty="0" smtClean="0">
              <a:latin typeface="Times New Roman"/>
              <a:cs typeface="Times New Roman"/>
            </a:endParaRPr>
          </a:p>
          <a:p>
            <a:pPr marL="452628" indent="-34290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928670"/>
            <a:ext cx="8358246" cy="3170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подлежат оцениванию особенности оформления задания: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расположение вертикальной черты справа или слева от записи элементов баланса;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место и форма записи частицы/вещества-окислителя и восстановителя;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удвоение/не удвоение числа атомов в элементах баланса, при учете правильно указанного числа принятых/отданных электронов.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за неправильное оформление записи степени окисления («+» вместо «+1») в 9 классе отметку не снижаем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КИМ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4422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2019 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214422"/>
            <a:ext cx="4041775" cy="571504"/>
          </a:xfrm>
        </p:spPr>
        <p:txBody>
          <a:bodyPr/>
          <a:lstStyle/>
          <a:p>
            <a:pPr algn="ctr"/>
            <a:r>
              <a:rPr lang="ru-RU" sz="2400" dirty="0" smtClean="0"/>
              <a:t>2022 год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143116"/>
            <a:ext cx="4041648" cy="4451603"/>
          </a:xfrm>
        </p:spPr>
        <p:txBody>
          <a:bodyPr/>
          <a:lstStyle/>
          <a:p>
            <a:r>
              <a:rPr lang="ru-RU" dirty="0" smtClean="0"/>
              <a:t>22 задания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1 содержала 19 заданий 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кратким ответом, в их числе 15 заданий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базового уровня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сложности (1-15) и 4 задания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повышенного уровня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сложности (16-19).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2 содержала 3 задания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высокого уровня сложности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 развернутым ответом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(20-22).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время выполнения работы - 120 минут (2 часа).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24 задания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1 содержит 19 заданий 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кратким ответом, в их числе 14 заданий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базового уровня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сложности (1-3, 5-8, 11, 13-16. 18-19) и 5 заданий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повышенного уровня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сложности (4,9,10, 12, 17).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2 содержит 5 заданий: 3 задания (20-22) с развернутым ответом, 2 задания (23-24) выполнение реального эксперимента и оформление его результатов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время выполнения работы - 180 минут (3 часа).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400" b="1" dirty="0" smtClean="0"/>
              <a:t> </a:t>
            </a:r>
            <a:br>
              <a:rPr lang="ru-RU" sz="1400" b="1" dirty="0" smtClean="0"/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Типичные ошибки обучающихся в заданиях высокого уровня сложности: 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 2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 Дана схема превращения:</a:t>
            </a: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Fe</a:t>
            </a:r>
            <a:r>
              <a:rPr lang="en-US" sz="1600" b="1" dirty="0" smtClean="0">
                <a:latin typeface="Times New Roman"/>
                <a:cs typeface="Times New Roman"/>
              </a:rPr>
              <a:t>→ X →Fe(OH)</a:t>
            </a:r>
            <a:r>
              <a:rPr lang="en-US" sz="1600" b="1" baseline="-25000" dirty="0" smtClean="0">
                <a:latin typeface="Times New Roman"/>
                <a:cs typeface="Times New Roman"/>
              </a:rPr>
              <a:t>2 </a:t>
            </a:r>
            <a:r>
              <a:rPr lang="en-US" sz="1600" b="1" dirty="0" smtClean="0">
                <a:latin typeface="Times New Roman"/>
                <a:cs typeface="Times New Roman"/>
              </a:rPr>
              <a:t>→  FeSO</a:t>
            </a:r>
            <a:r>
              <a:rPr lang="en-US" sz="1600" b="1" baseline="-25000" dirty="0" smtClean="0">
                <a:latin typeface="Times New Roman"/>
                <a:cs typeface="Times New Roman"/>
              </a:rPr>
              <a:t>4</a:t>
            </a:r>
          </a:p>
          <a:p>
            <a:pPr marL="0" indent="256032" algn="just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/>
                <a:cs typeface="Times New Roman"/>
              </a:rPr>
              <a:t>Напишите молекулярные уравнения реакций, с помощью которых можно осуществить указанные превращения. Для второго превращения составьте сокращенное ионное уравнение.</a:t>
            </a:r>
          </a:p>
          <a:p>
            <a:pPr marL="0" indent="256032" algn="just">
              <a:spcBef>
                <a:spcPts val="0"/>
              </a:spcBef>
              <a:buNone/>
            </a:pPr>
            <a:endParaRPr lang="ru-RU" sz="1600" b="1" dirty="0" smtClean="0">
              <a:latin typeface="Times New Roman"/>
              <a:cs typeface="Times New Roman"/>
            </a:endParaRPr>
          </a:p>
          <a:p>
            <a:pPr marL="0" indent="256032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задании 21 учащимся необходимо составить уравнения реакций, отражающих взаимосвязь между веществами, принадлежащими к различным классам (группам) неорганических веществ, а также составить сокращённое ионное уравнение реакции для одного из этапов превращений. </a:t>
            </a:r>
          </a:p>
          <a:p>
            <a:pPr marL="0" indent="256032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 как заданием предусмотрена запись трёх молекулярных и одного ионного уравнений реакций, то шкала оценивания предполагает получение одного балла за каждую верно выполненную запись уравнения реакции. </a:t>
            </a:r>
          </a:p>
          <a:p>
            <a:pPr marL="0" indent="256032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Таким образом, максимальная оценка за задание 21 – 4 балла. </a:t>
            </a:r>
          </a:p>
          <a:p>
            <a:pPr marL="0" indent="256032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 подлежат оцениванию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наличие или отсутствие стрелок, указывающих на выпадение осадка и сокращение газа; наличие кратных коэффициентов в молекулярном и полном ионном уравнении.</a:t>
            </a:r>
          </a:p>
          <a:p>
            <a:pPr marL="0" indent="256032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Необходимо снизить баллы: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составлении полного и сокращённого ионного уравнения для реакции, не указанной в условии задания; при неправильной записи ионов в ионных уравнениях; при несокращённых коэффициентах в сокращённом ионном уравнении реакции.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1400" b="1" dirty="0" smtClean="0"/>
              <a:t> </a:t>
            </a:r>
            <a:br>
              <a:rPr lang="ru-RU" sz="1400" b="1" dirty="0" smtClean="0"/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Типичные ошибки обучающихся в заданиях высокого уровня сложности: 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№ 2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256032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2Cl </a:t>
            </a:r>
            <a:r>
              <a:rPr lang="en-US" sz="1800" dirty="0" smtClean="0">
                <a:latin typeface="Times New Roman"/>
                <a:cs typeface="Times New Roman"/>
              </a:rPr>
              <a:t>→ Fe</a:t>
            </a:r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Cl</a:t>
            </a:r>
            <a:r>
              <a:rPr lang="en-US" sz="18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</a:p>
          <a:p>
            <a:pPr marL="0" indent="256032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во-первых, в записи формулы хлора (вместо  индекса использован коэффициент), а во-вторых, в составе образующегося продукта (по уравнению реакции должен образовываться хлорид железа(III), а получился хлорид железа(II)).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Fe +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2AgCl</a:t>
            </a:r>
            <a:r>
              <a:rPr lang="en-US" sz="1800" dirty="0" smtClean="0">
                <a:latin typeface="Times New Roman"/>
                <a:cs typeface="Times New Roman"/>
              </a:rPr>
              <a:t>→ FeCl</a:t>
            </a:r>
            <a:r>
              <a:rPr lang="en-US" sz="1800" baseline="-25000" dirty="0" smtClean="0">
                <a:latin typeface="Times New Roman"/>
                <a:cs typeface="Times New Roman"/>
              </a:rPr>
              <a:t>2 </a:t>
            </a:r>
            <a:r>
              <a:rPr lang="en-US" sz="1800" dirty="0" smtClean="0">
                <a:latin typeface="Times New Roman"/>
                <a:cs typeface="Times New Roman"/>
              </a:rPr>
              <a:t>+ 2Ag </a:t>
            </a:r>
            <a:r>
              <a:rPr lang="ru-RU" sz="1800" dirty="0" smtClean="0">
                <a:latin typeface="Times New Roman"/>
                <a:cs typeface="Times New Roman"/>
              </a:rPr>
              <a:t> в уравнении взята нерастворимая соль серебра</a:t>
            </a:r>
          </a:p>
          <a:p>
            <a:pPr marL="0" indent="256032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2. </a:t>
            </a:r>
            <a:r>
              <a:rPr lang="en-US" sz="1800" dirty="0" smtClean="0">
                <a:latin typeface="Times New Roman"/>
                <a:cs typeface="Times New Roman"/>
              </a:rPr>
              <a:t>FeCl</a:t>
            </a:r>
            <a:r>
              <a:rPr lang="en-US" sz="1800" baseline="-25000" dirty="0" smtClean="0">
                <a:latin typeface="Times New Roman"/>
                <a:cs typeface="Times New Roman"/>
              </a:rPr>
              <a:t>2</a:t>
            </a:r>
            <a:r>
              <a:rPr lang="ru-RU" sz="1800" baseline="-25000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 +</a:t>
            </a:r>
            <a:r>
              <a:rPr lang="ru-RU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Pb</a:t>
            </a:r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(OH)</a:t>
            </a:r>
            <a:r>
              <a:rPr lang="en-US" sz="18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→ Fe(OH)</a:t>
            </a:r>
            <a:r>
              <a:rPr lang="en-US" sz="1800" baseline="-25000" dirty="0" smtClean="0">
                <a:latin typeface="Times New Roman"/>
                <a:cs typeface="Times New Roman"/>
              </a:rPr>
              <a:t>2 </a:t>
            </a:r>
            <a:r>
              <a:rPr lang="ru-RU" sz="1800" dirty="0" smtClean="0">
                <a:latin typeface="Times New Roman"/>
                <a:cs typeface="Times New Roman"/>
              </a:rPr>
              <a:t> в уравнении взят нерастворимый </a:t>
            </a:r>
            <a:r>
              <a:rPr lang="ru-RU" sz="1800" dirty="0" err="1" smtClean="0">
                <a:latin typeface="Times New Roman"/>
                <a:cs typeface="Times New Roman"/>
              </a:rPr>
              <a:t>гидроксид</a:t>
            </a:r>
            <a:r>
              <a:rPr lang="ru-RU" sz="1800" dirty="0" smtClean="0">
                <a:latin typeface="Times New Roman"/>
                <a:cs typeface="Times New Roman"/>
              </a:rPr>
              <a:t> свинца (</a:t>
            </a:r>
            <a:r>
              <a:rPr lang="en-US" sz="1800" dirty="0" smtClean="0">
                <a:latin typeface="Times New Roman"/>
                <a:cs typeface="Times New Roman"/>
              </a:rPr>
              <a:t>II</a:t>
            </a:r>
            <a:r>
              <a:rPr lang="ru-RU" sz="1800" dirty="0" smtClean="0">
                <a:latin typeface="Times New Roman"/>
                <a:cs typeface="Times New Roman"/>
              </a:rPr>
              <a:t>).</a:t>
            </a:r>
          </a:p>
          <a:p>
            <a:pPr marL="0" indent="256032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Pb</a:t>
            </a:r>
            <a:r>
              <a:rPr lang="en-US" sz="18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+2 </a:t>
            </a:r>
            <a:r>
              <a:rPr lang="en-US" sz="1800" dirty="0" smtClean="0">
                <a:latin typeface="Times New Roman"/>
                <a:cs typeface="Times New Roman"/>
              </a:rPr>
              <a:t>+</a:t>
            </a:r>
            <a:r>
              <a:rPr lang="en-US" sz="1800" baseline="30000" dirty="0" smtClean="0">
                <a:latin typeface="Times New Roman"/>
                <a:cs typeface="Times New Roman"/>
              </a:rPr>
              <a:t> </a:t>
            </a:r>
            <a:r>
              <a:rPr lang="en-US" sz="1800" dirty="0" err="1" smtClean="0">
                <a:latin typeface="Times New Roman"/>
                <a:cs typeface="Times New Roman"/>
              </a:rPr>
              <a:t>Cl</a:t>
            </a:r>
            <a:r>
              <a:rPr lang="en-US" sz="1800" baseline="30000" dirty="0" smtClean="0">
                <a:latin typeface="Times New Roman"/>
                <a:cs typeface="Times New Roman"/>
              </a:rPr>
              <a:t>- </a:t>
            </a:r>
            <a:r>
              <a:rPr lang="en-US" sz="1800" dirty="0" smtClean="0">
                <a:latin typeface="Times New Roman"/>
                <a:cs typeface="Times New Roman"/>
              </a:rPr>
              <a:t>→ Pb</a:t>
            </a:r>
            <a:r>
              <a:rPr lang="en-US" sz="18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+2</a:t>
            </a:r>
            <a:r>
              <a:rPr lang="en-US" sz="1800" dirty="0" smtClean="0">
                <a:latin typeface="Times New Roman"/>
                <a:cs typeface="Times New Roman"/>
              </a:rPr>
              <a:t>Cl</a:t>
            </a:r>
            <a:r>
              <a:rPr lang="en-US" sz="1800" baseline="30000" dirty="0" smtClean="0">
                <a:latin typeface="Times New Roman"/>
                <a:cs typeface="Times New Roman"/>
              </a:rPr>
              <a:t>-</a:t>
            </a:r>
            <a:r>
              <a:rPr lang="en-US" sz="1800" dirty="0" smtClean="0">
                <a:latin typeface="Times New Roman"/>
                <a:cs typeface="Times New Roman"/>
              </a:rPr>
              <a:t>↓ </a:t>
            </a:r>
            <a:r>
              <a:rPr lang="ru-RU" sz="1800" dirty="0" smtClean="0">
                <a:latin typeface="Times New Roman"/>
                <a:cs typeface="Times New Roman"/>
              </a:rPr>
              <a:t>Заряды ионов свинца и железа записаны как степени окисления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3</a:t>
            </a:r>
            <a:r>
              <a:rPr lang="ru-RU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Fe(OH)</a:t>
            </a:r>
            <a:r>
              <a:rPr lang="en-US" sz="18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ru-RU" sz="1800" baseline="-25000" dirty="0" smtClean="0"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+  </a:t>
            </a:r>
            <a:r>
              <a:rPr lang="en-US" sz="1800" dirty="0" smtClean="0">
                <a:latin typeface="Times New Roman"/>
                <a:cs typeface="Times New Roman"/>
              </a:rPr>
              <a:t>Na</a:t>
            </a:r>
            <a:r>
              <a:rPr lang="en-US" sz="1800" baseline="-25000" dirty="0" smtClean="0">
                <a:latin typeface="Times New Roman"/>
                <a:cs typeface="Times New Roman"/>
              </a:rPr>
              <a:t>2</a:t>
            </a:r>
            <a:r>
              <a:rPr lang="en-US" sz="1800" dirty="0" smtClean="0">
                <a:latin typeface="Times New Roman"/>
                <a:cs typeface="Times New Roman"/>
              </a:rPr>
              <a:t>SO</a:t>
            </a:r>
            <a:r>
              <a:rPr lang="en-US" sz="1800" baseline="-25000" dirty="0" smtClean="0">
                <a:latin typeface="Times New Roman"/>
                <a:cs typeface="Times New Roman"/>
              </a:rPr>
              <a:t>4 </a:t>
            </a:r>
            <a:r>
              <a:rPr lang="en-US" sz="1800" dirty="0" smtClean="0">
                <a:latin typeface="Times New Roman"/>
                <a:cs typeface="Times New Roman"/>
              </a:rPr>
              <a:t>→FeSO</a:t>
            </a:r>
            <a:r>
              <a:rPr lang="en-US" sz="1800" baseline="-25000" dirty="0" smtClean="0">
                <a:latin typeface="Times New Roman"/>
                <a:cs typeface="Times New Roman"/>
              </a:rPr>
              <a:t>4 </a:t>
            </a:r>
            <a:r>
              <a:rPr lang="en-US" sz="1800" dirty="0" smtClean="0">
                <a:latin typeface="Times New Roman"/>
                <a:cs typeface="Times New Roman"/>
              </a:rPr>
              <a:t> + 2NaOH</a:t>
            </a:r>
            <a:r>
              <a:rPr lang="ru-RU" sz="1800" dirty="0" smtClean="0">
                <a:latin typeface="Times New Roman"/>
                <a:cs typeface="Times New Roman"/>
              </a:rPr>
              <a:t> для растворения </a:t>
            </a:r>
            <a:r>
              <a:rPr lang="ru-RU" sz="1800" dirty="0" err="1" smtClean="0">
                <a:latin typeface="Times New Roman"/>
                <a:cs typeface="Times New Roman"/>
              </a:rPr>
              <a:t>гидроксид</a:t>
            </a:r>
            <a:r>
              <a:rPr lang="ru-RU" sz="1800" dirty="0" smtClean="0">
                <a:latin typeface="Times New Roman"/>
                <a:cs typeface="Times New Roman"/>
              </a:rPr>
              <a:t> </a:t>
            </a:r>
            <a:r>
              <a:rPr lang="ru-RU" sz="1800" dirty="0" err="1" smtClean="0">
                <a:latin typeface="Times New Roman"/>
                <a:cs typeface="Times New Roman"/>
              </a:rPr>
              <a:t>ажелеза</a:t>
            </a:r>
            <a:r>
              <a:rPr lang="ru-RU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(II</a:t>
            </a:r>
            <a:r>
              <a:rPr lang="ru-RU" sz="1800" dirty="0" smtClean="0">
                <a:latin typeface="Times New Roman"/>
                <a:cs typeface="Times New Roman"/>
              </a:rPr>
              <a:t>) используется соль.</a:t>
            </a:r>
          </a:p>
          <a:p>
            <a:pPr marL="0" indent="256032" algn="just">
              <a:spcBef>
                <a:spcPts val="0"/>
              </a:spcBef>
              <a:buAutoNum type="arabicPeriod"/>
            </a:pPr>
            <a:r>
              <a:rPr lang="ru-RU" sz="1800" dirty="0" smtClean="0">
                <a:latin typeface="Times New Roman"/>
                <a:cs typeface="Times New Roman"/>
              </a:rPr>
              <a:t>2</a:t>
            </a:r>
            <a:r>
              <a:rPr lang="en-US" sz="1800" dirty="0" smtClean="0">
                <a:latin typeface="Times New Roman"/>
                <a:cs typeface="Times New Roman"/>
              </a:rPr>
              <a:t>Fe + O</a:t>
            </a:r>
            <a:r>
              <a:rPr lang="en-US" sz="1800" baseline="-25000" dirty="0" smtClean="0">
                <a:latin typeface="Times New Roman"/>
                <a:cs typeface="Times New Roman"/>
              </a:rPr>
              <a:t>2</a:t>
            </a:r>
            <a:r>
              <a:rPr lang="en-US" sz="1800" dirty="0" smtClean="0">
                <a:latin typeface="Times New Roman"/>
                <a:cs typeface="Times New Roman"/>
              </a:rPr>
              <a:t> →2FeO</a:t>
            </a:r>
          </a:p>
          <a:p>
            <a:pPr marL="0" indent="256032" algn="just">
              <a:spcBef>
                <a:spcPts val="0"/>
              </a:spcBef>
              <a:buAutoNum type="arabicPeriod"/>
            </a:pPr>
            <a:r>
              <a:rPr lang="en-US" sz="1800" dirty="0" err="1" smtClean="0">
                <a:latin typeface="Times New Roman"/>
                <a:cs typeface="Times New Roman"/>
              </a:rPr>
              <a:t>FeO</a:t>
            </a:r>
            <a:r>
              <a:rPr lang="en-US" sz="1800" dirty="0" smtClean="0">
                <a:latin typeface="Times New Roman"/>
                <a:cs typeface="Times New Roman"/>
              </a:rPr>
              <a:t> + H</a:t>
            </a:r>
            <a:r>
              <a:rPr lang="en-US" sz="1800" baseline="-25000" dirty="0" smtClean="0">
                <a:latin typeface="Times New Roman"/>
                <a:cs typeface="Times New Roman"/>
              </a:rPr>
              <a:t>2</a:t>
            </a:r>
            <a:r>
              <a:rPr lang="en-US" sz="1800" dirty="0" smtClean="0">
                <a:latin typeface="Times New Roman"/>
                <a:cs typeface="Times New Roman"/>
              </a:rPr>
              <a:t>O → Fe(OH)</a:t>
            </a:r>
            <a:r>
              <a:rPr lang="en-US" sz="1800" baseline="-25000" dirty="0" smtClean="0">
                <a:latin typeface="Times New Roman"/>
                <a:cs typeface="Times New Roman"/>
              </a:rPr>
              <a:t>2 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Заряд иона путают со степенью окисления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                      </a:t>
            </a:r>
            <a:r>
              <a:rPr lang="en-US" sz="1800" dirty="0" smtClean="0"/>
              <a:t>Zn</a:t>
            </a:r>
            <a:r>
              <a:rPr lang="en-US" sz="1800" baseline="30000" dirty="0" smtClean="0"/>
              <a:t>+</a:t>
            </a:r>
            <a:r>
              <a:rPr lang="ru-RU" sz="1800" baseline="30000" dirty="0" smtClean="0"/>
              <a:t>2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+ S</a:t>
            </a:r>
            <a:r>
              <a:rPr lang="en-US" sz="1800" baseline="30000" dirty="0" smtClean="0"/>
              <a:t>-</a:t>
            </a:r>
            <a:r>
              <a:rPr lang="ru-RU" sz="1800" baseline="30000" dirty="0" smtClean="0"/>
              <a:t>2</a:t>
            </a:r>
            <a:r>
              <a:rPr lang="en-US" sz="1800" dirty="0" smtClean="0"/>
              <a:t> = </a:t>
            </a:r>
            <a:r>
              <a:rPr lang="en-US" sz="1800" dirty="0" err="1" smtClean="0"/>
              <a:t>ZnS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C00000"/>
                </a:solidFill>
              </a:rPr>
              <a:t>Не сокращают </a:t>
            </a:r>
            <a:r>
              <a:rPr lang="ru-RU" sz="1800" dirty="0" smtClean="0"/>
              <a:t>удвоенные коэффициенты в </a:t>
            </a:r>
            <a:r>
              <a:rPr lang="ru-RU" sz="1800" dirty="0" smtClean="0">
                <a:solidFill>
                  <a:srgbClr val="C00000"/>
                </a:solidFill>
              </a:rPr>
              <a:t>сокращенном</a:t>
            </a:r>
            <a:r>
              <a:rPr lang="ru-RU" sz="1800" dirty="0" smtClean="0"/>
              <a:t> ионном уравнении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Zn</a:t>
            </a:r>
            <a:r>
              <a:rPr lang="ru-RU" sz="1800" baseline="30000" dirty="0" smtClean="0"/>
              <a:t>2+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+ </a:t>
            </a:r>
            <a:r>
              <a:rPr lang="ru-RU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S</a:t>
            </a:r>
            <a:r>
              <a:rPr lang="ru-RU" sz="1800" baseline="30000" dirty="0" smtClean="0"/>
              <a:t>2-</a:t>
            </a:r>
            <a:r>
              <a:rPr lang="en-US" sz="1800" dirty="0" smtClean="0"/>
              <a:t> =</a:t>
            </a:r>
            <a:r>
              <a:rPr lang="ru-RU" sz="1800" dirty="0" smtClean="0">
                <a:solidFill>
                  <a:srgbClr val="C00000"/>
                </a:solidFill>
              </a:rPr>
              <a:t>2</a:t>
            </a:r>
            <a:r>
              <a:rPr lang="en-US" sz="1800" dirty="0" smtClean="0"/>
              <a:t> </a:t>
            </a:r>
            <a:r>
              <a:rPr lang="en-US" sz="1800" dirty="0" err="1" smtClean="0"/>
              <a:t>ZnS</a:t>
            </a:r>
            <a:endParaRPr lang="ru-RU" sz="18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/>
              <a:t>Не расставляют коэффициенты в уравнениях реакций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CuSO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+</a:t>
            </a:r>
            <a:r>
              <a:rPr lang="ru-RU" sz="1800" dirty="0" smtClean="0">
                <a:solidFill>
                  <a:srgbClr val="C00000"/>
                </a:solidFill>
              </a:rPr>
              <a:t>?__</a:t>
            </a:r>
            <a:r>
              <a:rPr lang="en-US" sz="1800" dirty="0" smtClean="0"/>
              <a:t>AgNO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=Ag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+Cu(NO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)</a:t>
            </a:r>
            <a:r>
              <a:rPr lang="en-US" sz="1800" baseline="-25000" dirty="0" smtClean="0"/>
              <a:t>2</a:t>
            </a:r>
            <a:endParaRPr lang="ru-RU" sz="1800" baseline="-25000" dirty="0" smtClean="0"/>
          </a:p>
          <a:p>
            <a:pPr marL="0" indent="256032" algn="just">
              <a:spcBef>
                <a:spcPts val="0"/>
              </a:spcBef>
              <a:buAutoNum type="arabicPeriod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Задание № 22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256032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Комбинированная задача, в основе которой два типа расчётов: вычисление массовой доли растворённого вещества в растворе и вычисление количества вещества, массы или объёма по количеству вещества, массе или объёму одного из реагентов или продуктов реакции. Для решения задачи необходимо составить уравнение реакции, по которому в ней осуществляются расчёты, определить массу и количество известного растворённого вещества и ответить на вопрос задачи, найдя массу или объём искомого вещества.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 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взаимодействии алюминия с соляной кислотой получили 6,72 л водорода и 178 г раствора соли. Вычислите массовую долю соли в полученном растворе . В ответе запишите уравнение реакции, о которой идет речь в условии задачи, и приведите все необходимые вычисления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(указывайте единицы измерения искомых физических величин).</a:t>
            </a:r>
          </a:p>
          <a:p>
            <a:pPr lvl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Типичные ошибки обучающихся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Ошибки в составлении формул веществ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AlCl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Ошибки в составлении уравнений химических реакций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2Al+6HCl=2AlCl+3H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Ошибки в расчетах 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 учитывают что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r(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=35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,5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умеют правильно рассчитать массу вещества по массовой доле в растворе.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умеют правильно выразить из формулы массу раствора, если известны масса вещества или массовая доля раствора.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указывают единицы измерения искомых величин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№ 23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256032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раствор сульфата алюминия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 также набор следующих реактивов: растворы аммиака, хлорида магния,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натрия, нитрата натрия, хлорида бария.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Используя только реактивы из приведённого перечня, запишите молекулярные уравнения двух реакций, которые характеризуют химические свойства сульфата алюминия, и укажите признаки их протекания.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Al2(SO4)3 + 3BaCl2 = 3BaSO4 + 2AlCl3</a:t>
            </a:r>
            <a:r>
              <a:rPr lang="ru-RU" sz="1800" dirty="0" smtClean="0"/>
              <a:t> – наблюдается помутнение ( указан не точно признак реакции)</a:t>
            </a:r>
          </a:p>
          <a:p>
            <a:pPr marL="0" indent="256032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Al2(SO4)3 </a:t>
            </a:r>
            <a:r>
              <a:rPr lang="ru-RU" sz="1800" dirty="0" smtClean="0"/>
              <a:t> и  </a:t>
            </a:r>
            <a:r>
              <a:rPr lang="en-US" sz="1800" dirty="0" smtClean="0"/>
              <a:t>BaCl2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→ белый творожистый осадок (уравнение реакции не составлены, но признак указан верно.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/>
              <a:t>Не правильно определены признаки реакций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CuO+H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=CuSO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+H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  </a:t>
            </a:r>
            <a:r>
              <a:rPr lang="ru-RU" sz="1800" dirty="0" smtClean="0"/>
              <a:t>признаком является</a:t>
            </a:r>
            <a:r>
              <a:rPr lang="ru-RU" sz="1800" dirty="0" smtClean="0">
                <a:solidFill>
                  <a:srgbClr val="C00000"/>
                </a:solidFill>
              </a:rPr>
              <a:t> образование воды </a:t>
            </a:r>
            <a:r>
              <a:rPr lang="ru-RU" sz="1800" dirty="0" smtClean="0"/>
              <a:t>(растворение твердого вещества и образование </a:t>
            </a:r>
            <a:r>
              <a:rPr lang="ru-RU" sz="1800" dirty="0" err="1" smtClean="0"/>
              <a:t>голубого</a:t>
            </a:r>
            <a:r>
              <a:rPr lang="ru-RU" sz="1800" dirty="0" smtClean="0"/>
              <a:t> раствора)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/>
              <a:t>Mg(NO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+2NaOH=2NaNO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+Mg(OH)</a:t>
            </a:r>
            <a:r>
              <a:rPr lang="en-US" sz="1800" baseline="-25000" dirty="0" smtClean="0"/>
              <a:t>2  </a:t>
            </a:r>
            <a:r>
              <a:rPr lang="ru-RU" sz="1800" dirty="0" smtClean="0"/>
              <a:t>признаком  реакции является </a:t>
            </a:r>
            <a:r>
              <a:rPr lang="ru-RU" sz="1800" dirty="0" smtClean="0">
                <a:solidFill>
                  <a:srgbClr val="C00000"/>
                </a:solidFill>
              </a:rPr>
              <a:t>выпадение осадка </a:t>
            </a:r>
            <a:r>
              <a:rPr lang="ru-RU" sz="1800" dirty="0" smtClean="0"/>
              <a:t>(выпадение </a:t>
            </a:r>
            <a:r>
              <a:rPr lang="ru-RU" sz="1800" b="1" dirty="0" smtClean="0"/>
              <a:t>белого</a:t>
            </a:r>
            <a:r>
              <a:rPr lang="ru-RU" sz="1800" dirty="0" smtClean="0"/>
              <a:t> осадка)</a:t>
            </a:r>
          </a:p>
          <a:p>
            <a:pPr marL="0" indent="256032" algn="just">
              <a:lnSpc>
                <a:spcPct val="150000"/>
              </a:lnSpc>
              <a:spcBef>
                <a:spcPts val="0"/>
              </a:spcBef>
              <a:buAutoNum type="arabicPeriod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№ 23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256032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+ KOH </a:t>
            </a:r>
            <a:r>
              <a:rPr lang="en-US" sz="1800" dirty="0" smtClean="0">
                <a:latin typeface="Times New Roman"/>
                <a:cs typeface="Times New Roman"/>
              </a:rPr>
              <a:t>→ </a:t>
            </a:r>
            <a:r>
              <a:rPr lang="en-US" sz="1800" dirty="0" err="1" smtClean="0">
                <a:latin typeface="Times New Roman"/>
                <a:cs typeface="Times New Roman"/>
              </a:rPr>
              <a:t>KCl</a:t>
            </a:r>
            <a:r>
              <a:rPr lang="en-US" sz="1800" dirty="0" smtClean="0">
                <a:latin typeface="Times New Roman"/>
                <a:cs typeface="Times New Roman"/>
              </a:rPr>
              <a:t> + H</a:t>
            </a:r>
            <a:r>
              <a:rPr lang="en-US" sz="1800" baseline="-25000" dirty="0" smtClean="0">
                <a:latin typeface="Times New Roman"/>
                <a:cs typeface="Times New Roman"/>
              </a:rPr>
              <a:t>2</a:t>
            </a:r>
            <a:r>
              <a:rPr lang="en-US" sz="1800" dirty="0" smtClean="0">
                <a:latin typeface="Times New Roman"/>
                <a:cs typeface="Times New Roman"/>
              </a:rPr>
              <a:t>O</a:t>
            </a:r>
            <a:r>
              <a:rPr lang="ru-RU" sz="1800" dirty="0" smtClean="0">
                <a:latin typeface="Times New Roman"/>
                <a:cs typeface="Times New Roman"/>
              </a:rPr>
              <a:t> признак реакции </a:t>
            </a:r>
            <a:r>
              <a:rPr lang="ru-RU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выделение воды</a:t>
            </a:r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cs typeface="Times New Roman"/>
              </a:rPr>
              <a:t>(видимые признаки отсутствуют, или при использовании фенолфталеина с раствором щелочи – обесцвечивание раствора (исчезновение малиновой окраски)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476672"/>
            <a:ext cx="4750248" cy="10081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 24 Задание высокого уровня сложности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6248" y="1412776"/>
            <a:ext cx="4857752" cy="544522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indent="4572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Проведите химические реакции между сульфатом магния и выбранными веществами в соответствии с составленными уравнениями реакции, соблюдая правила техники безопасности, приведённые в инструкции к заданию. </a:t>
            </a:r>
          </a:p>
          <a:p>
            <a:pPr indent="4572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Проверьте, правильно ли указаны в ответе на задание 23 признаки протекания реакций. </a:t>
            </a:r>
          </a:p>
          <a:p>
            <a:pPr indent="4572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необходимости дополните ответ или скорректируйте его.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52401" y="776288"/>
          <a:ext cx="4062409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КИМ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4422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2019 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214422"/>
            <a:ext cx="4041775" cy="571504"/>
          </a:xfrm>
        </p:spPr>
        <p:txBody>
          <a:bodyPr/>
          <a:lstStyle/>
          <a:p>
            <a:pPr algn="ctr"/>
            <a:r>
              <a:rPr lang="ru-RU" sz="2400" dirty="0" smtClean="0"/>
              <a:t>2022 год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928802"/>
            <a:ext cx="4041648" cy="466591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Задания 1 части оценивались 1 баллом (задания 1-15) и 2 баллами (задания 16-19).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16-17 считались выполненными верно, если в каждом из них правильно выбраны два варианта ответа. За неполный ответ – правильно выбран один из двух или даны три ответа, два из которых верные, - выставлялся 1 балл.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18-19 считались верными, если правильно установлены три соответствия.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/>
          </a:bodyPr>
          <a:lstStyle/>
          <a:p>
            <a:r>
              <a:rPr lang="ru-RU" dirty="0" smtClean="0"/>
              <a:t>Верное выполнение каждого из заданий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1-3, 5-8, 11, 13-16. 18-19) оценивается 1 баллом.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Полный правильный ответ на каждое из заданий 4,9,10, 12 и 17 оценивается 2 баллами; если допущена ошибка, то ответ оценивается в 1 балл. Если допущено две и более ошибки или ответа нет, то выставляется 0 баллов.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КИМ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4422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2019 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214422"/>
            <a:ext cx="4041775" cy="571504"/>
          </a:xfrm>
        </p:spPr>
        <p:txBody>
          <a:bodyPr/>
          <a:lstStyle/>
          <a:p>
            <a:pPr algn="ctr"/>
            <a:r>
              <a:rPr lang="ru-RU" sz="2400" dirty="0" smtClean="0"/>
              <a:t>2022 год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143116"/>
            <a:ext cx="4041648" cy="4451603"/>
          </a:xfrm>
        </p:spPr>
        <p:txBody>
          <a:bodyPr/>
          <a:lstStyle/>
          <a:p>
            <a:r>
              <a:rPr lang="ru-RU" dirty="0" smtClean="0"/>
              <a:t>За выполнение каждого из заданий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и 21 – 3 балла.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выполнение задания 22 – 5 баллов.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Максимальный первичный балл  за выполнение экзаменационной работы- 34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Шкала перевода баллов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0-8 отметка 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9-17 отметка 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18-26 отметка 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27-34 отметка 5</a:t>
            </a:r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/>
          </a:bodyPr>
          <a:lstStyle/>
          <a:p>
            <a:r>
              <a:rPr lang="ru-RU" dirty="0" smtClean="0"/>
              <a:t>За выполнение каждого из заданий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и 22 – 3 балла.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выполнение каждого из заданий 21 и 23 – 4 балла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выполнение 24 задания – 2 балла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Максимальный первичный балл  за выполнение экзаменационной работы- 40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Шкала перевода баллов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0-9 отметка 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10-20 отметка 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21-30 отметка 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31-40 отметка 5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КИМ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4422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2019 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214422"/>
            <a:ext cx="4041775" cy="571504"/>
          </a:xfrm>
        </p:spPr>
        <p:txBody>
          <a:bodyPr/>
          <a:lstStyle/>
          <a:p>
            <a:pPr algn="ctr"/>
            <a:r>
              <a:rPr lang="ru-RU" sz="2400" dirty="0" smtClean="0"/>
              <a:t>2022 год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143116"/>
            <a:ext cx="4041648" cy="4451603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24 предполагает выполнение эксперимента под наблюдением экспертов.</a:t>
            </a:r>
            <a:r>
              <a:rPr lang="ru-RU" dirty="0" smtClean="0"/>
              <a:t> К выполнению задания 24 следует приступать после выполнения участником экзамена задания 23 и не ранее чем через 30 минут после начала экзамена.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После выполнения задания 24 экзаменуемый имеет право продолжить выполнение других заданий экзаменационной работы до окончания экзамена.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Аналитический отчет по результатам основного государственного экзамена (ОГЭ) по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химии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в 9-х классах по программам основного общего образования в Тверской области в  2019, 2022г.г.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3495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5404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Отчетный период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участников ОГЭ (чел.)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Получили отметки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тестовый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оценочный балл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«5»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«4»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«3»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«2» чел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 учебный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1565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619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39,55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624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39,87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318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20,32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23,75 (из 34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 учебный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354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33,12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380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35,55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320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29,93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(из 40 макс.)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ОГЭ и полученные отметки в 2019,2022 гг.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412875"/>
          <a:ext cx="4038600" cy="5362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714876" y="1643050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3566</TotalTime>
  <Words>5479</Words>
  <Application>Microsoft Office PowerPoint</Application>
  <PresentationFormat>Экран (4:3)</PresentationFormat>
  <Paragraphs>688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4" baseType="lpstr">
      <vt:lpstr>Arial</vt:lpstr>
      <vt:lpstr>Arial Unicode MS</vt:lpstr>
      <vt:lpstr>Calibri</vt:lpstr>
      <vt:lpstr>Georgia</vt:lpstr>
      <vt:lpstr>Times New Roman</vt:lpstr>
      <vt:lpstr>Trebuchet MS</vt:lpstr>
      <vt:lpstr>Wingdings 2</vt:lpstr>
      <vt:lpstr>Городская</vt:lpstr>
      <vt:lpstr>Анализ результатов выполнения заданий КИМ ОГЭ по химии в 2021-2022 учебном году</vt:lpstr>
      <vt:lpstr>Презентация PowerPoint</vt:lpstr>
      <vt:lpstr>Презентация PowerPoint</vt:lpstr>
      <vt:lpstr>Изменения КИМ</vt:lpstr>
      <vt:lpstr>Изменения КИМ</vt:lpstr>
      <vt:lpstr>Изменения КИМ</vt:lpstr>
      <vt:lpstr>Изменения КИМ</vt:lpstr>
      <vt:lpstr>Аналитический отчет по результатам основного государственного экзамена (ОГЭ) по химии в 9-х классах по программам основного общего образования в Тверской области в  2019, 2022г.г. </vt:lpstr>
      <vt:lpstr>Количество участников ОГЭ и полученные отметки в 2019,2022 гг.</vt:lpstr>
      <vt:lpstr>Презентация PowerPoint</vt:lpstr>
      <vt:lpstr> Результаты  выполнения заданий ОГЭ по темам по химии в 2021-2022г.г. </vt:lpstr>
      <vt:lpstr> Результаты  выполнения заданий ОГЭ по темам по химии в 2021-2022г.г. </vt:lpstr>
      <vt:lpstr> Результаты  выполнения заданий ОГЭ по темам по химии в 2021-2022г.г. </vt:lpstr>
      <vt:lpstr> Результаты  выполнения заданий ОГЭ по темам по химии в 2021-2022г.г. </vt:lpstr>
      <vt:lpstr> Результаты  выполнения заданий ОГЭ по темам по химии в 2021-2022г.г.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  В заданиях базового уровня сложности наибольшее затруднение у учащихся вызвало задание  </vt:lpstr>
      <vt:lpstr>  В заданиях базового уровня сложности наибольшее затруднение у учащихся вызвало задание  </vt:lpstr>
      <vt:lpstr> В заданиях базового уровня сложности наибольшее затруднение у учащихся вызвало задание</vt:lpstr>
      <vt:lpstr> В заданиях базового уровня сложности наибольшее затруднение у учащихся вызвало задание</vt:lpstr>
      <vt:lpstr> В заданиях повышенного уровня сложности наибольшее затруднение у учащихся вызвало задание</vt:lpstr>
      <vt:lpstr> В заданиях повышенного уровня сложности наибольшее затруднение у учащихся вызвало задание</vt:lpstr>
      <vt:lpstr> В заданиях повышенного уровня сложности наибольшее затруднение у учащихся вызвало задание</vt:lpstr>
      <vt:lpstr> В заданиях высокого  уровня сложности наибольшее затруднение у учащихся вызвало задание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  Типичные ошибки обучающихся в заданиях высокого уровня сложности:   Задание № 20  </vt:lpstr>
      <vt:lpstr>  Типичные ошибки обучающихся в заданиях высокого уровня сложности:   Задание № 20  </vt:lpstr>
      <vt:lpstr>Презентация PowerPoint</vt:lpstr>
      <vt:lpstr>  Типичные ошибки обучающихся в заданиях высокого уровня сложности:   Задание № 21  </vt:lpstr>
      <vt:lpstr>  Типичные ошибки обучающихся в заданиях высокого уровня сложности:   Задание № 21  </vt:lpstr>
      <vt:lpstr>Задание № 22  </vt:lpstr>
      <vt:lpstr>Задание № 23</vt:lpstr>
      <vt:lpstr>Задание № 23</vt:lpstr>
      <vt:lpstr> № 24 Задание высокого уровня сложности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q1</dc:creator>
  <cp:lastModifiedBy>УВР</cp:lastModifiedBy>
  <cp:revision>329</cp:revision>
  <dcterms:modified xsi:type="dcterms:W3CDTF">2023-03-23T18:18:45Z</dcterms:modified>
</cp:coreProperties>
</file>