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4" r:id="rId2"/>
    <p:sldId id="267" r:id="rId3"/>
    <p:sldId id="268" r:id="rId4"/>
    <p:sldId id="275" r:id="rId5"/>
    <p:sldId id="276" r:id="rId6"/>
    <p:sldId id="277" r:id="rId7"/>
    <p:sldId id="278" r:id="rId8"/>
    <p:sldId id="279" r:id="rId9"/>
    <p:sldId id="280" r:id="rId10"/>
    <p:sldId id="274" r:id="rId11"/>
    <p:sldId id="269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8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7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4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7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3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11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3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2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44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4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020F-E7A6-4F88-8D18-DB0EA777BF6F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12A3-C516-4F54-AC78-090871FDC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0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saevds@yandex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saevds@yandex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saevds@yandex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32113" y="4387922"/>
            <a:ext cx="5859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Д.С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Исаев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педагогических наук, 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Почетный работник сферы образования РФ,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химии высшей категории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43, Гимназия ТГМУ,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Тверь, Россия </a:t>
            </a:r>
          </a:p>
          <a:p>
            <a:pPr algn="ctr">
              <a:spcAft>
                <a:spcPts val="800"/>
              </a:spcAft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isaevds</a:t>
            </a:r>
            <a:r>
              <a:rPr lang="ru-RU" sz="20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2000" i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yandex</a:t>
            </a:r>
            <a:r>
              <a:rPr lang="ru-RU" sz="20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37713" y="2040427"/>
            <a:ext cx="63191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по химии: изучаем электролиз</a:t>
            </a:r>
            <a:endParaRPr lang="ru-RU" sz="3600" cap="all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школа 4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3" y="92708"/>
            <a:ext cx="2709100" cy="270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r="14227"/>
          <a:stretch>
            <a:fillRect/>
          </a:stretch>
        </p:blipFill>
        <p:spPr bwMode="auto">
          <a:xfrm>
            <a:off x="9402965" y="92708"/>
            <a:ext cx="2578924" cy="251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841" r="142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7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4499" y="552413"/>
            <a:ext cx="10371787" cy="600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рейтинговой работой по химии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мы понимаем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такой вид самостоятельной работы учащихся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 т.ч. в рамках балльно-рейтинговой системы школы или гимназии),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которая оценивает комплексные знания школьников по химии за длительный период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(например,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полугодие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сочетая теорию и практику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формируя рейтинг обучающихся и влияя на итоговую оценку по учебному предмету «Химия»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отличие от обычных контрольных или самостоятельных работ по химии, она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комплексной работой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состоит из нескольких видов заданий по темам текущего полугодия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её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главная цель – мотивация школьников к постоянной самостоятельной работе в предметной области «Химия»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4" y="393953"/>
            <a:ext cx="11797048" cy="601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Проводится такая работа во второй декаде декабря после изучения следующих учебных тем: «Виды химических связей и типы кристаллических решеток», «Решение задач на вывод органической формулы», «Валентность и степень окисления. Виды гибридизации валентных орбиталей», «Органические вещества и их особенности. Теория строения органических веществ А.М. Бутлерова», «Изомерия органических соединений», «Типы органических реакций», «Взаимное влияние атомов в молекулах органических веществ», «Классификация органических веществ», «Номенклатура органических веществ», «Именные реакции в органической химии», «Классификация реагентов и типы органических реакций», «Механизмы органических реакций», «Решение задач на горение смеси углеводородов», «Химия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алканов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«Химия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циклоалканов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«Химия галогенопроизводных углеводородов», «Химия алкенов», «Химия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алкадиенов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«Химия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циклоалкенов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«Химия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алкинов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«Химия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аренов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их производных», «Метод электронно-ионного баланса. Окисление углеводородов растворами окислителей в различных средах» и «Природные источники углеводородов».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0311" y="259131"/>
            <a:ext cx="10303097" cy="6440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работу отводится 45 минут. Отметим, что в работе за первое полугодие в качестве «подсказки» для школьников 10-х классов целесообразно предложить памятку «Типы химических реакций» [2]. Начиная со второго полугодия такую памятку уже не предлагаем, формулировка задания меняется: «Дайте характеристику одной из реакций по известным Вам классификациям».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Настоящая рейтинговая работа содержит два блока заданий «Химическая формула» (8 заданий) и «Химические реакции» (4 задания). Общее количество вариантов работы – 30, что позволяет учителю проводить работу, используя индивидуальный или даже индивидуализированный подход в обучении.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Максимально число баллов за работу – 25. Это связано с тем, что, например, в гимназии Тверского государственного медицинского университета, рейтинговые работы для обучающихся проводятся по четырем основным учебным предметам: химия, биология, русский язык и математика. Каждая из этих работ оценивается максимум в 25 баллов (итого 100 баллов по четырем предметам). После проверки рейтинговых работ выстраивается общий рейтинг гимназистов. Такая педагогическая практика является эффективной, позволяет администрации образовательного учреждения далее результативно выстраивать работу как с педагогами, так и воспитанниками и их родителями/законными представителями.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3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402" t="17353" r="23204" b="43032"/>
          <a:stretch/>
        </p:blipFill>
        <p:spPr>
          <a:xfrm>
            <a:off x="914399" y="182831"/>
            <a:ext cx="10535058" cy="63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2746"/>
          <a:stretch/>
        </p:blipFill>
        <p:spPr>
          <a:xfrm>
            <a:off x="460682" y="180302"/>
            <a:ext cx="11345835" cy="62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2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085" t="32273" r="23732" b="21116"/>
          <a:stretch/>
        </p:blipFill>
        <p:spPr>
          <a:xfrm>
            <a:off x="1339403" y="128838"/>
            <a:ext cx="9362941" cy="66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2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296" t="40856" r="23626" b="19003"/>
          <a:stretch/>
        </p:blipFill>
        <p:spPr>
          <a:xfrm>
            <a:off x="785608" y="115910"/>
            <a:ext cx="10728104" cy="66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82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310" t="23559" r="27746" b="15042"/>
          <a:stretch/>
        </p:blipFill>
        <p:spPr>
          <a:xfrm>
            <a:off x="3052293" y="35880"/>
            <a:ext cx="6091707" cy="68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780" y="1161044"/>
            <a:ext cx="4544297" cy="45442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1920" y="146932"/>
            <a:ext cx="6662671" cy="671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2А.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Составьте уравнения химических реакций, укажите условия их протекания (</a:t>
            </a: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баллов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2Б.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Для реакции жесткого окисления (уравнение 5) в сернокислой среде в присутствии перманганата натрия при нагревании приведите электронный или электронно-ионный баланс (</a:t>
            </a: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2В.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Дайте характеристику одной из химических реакций на Ваш выбор (</a:t>
            </a: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баллов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используя памятку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2Г.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Составьте уравнение горения одного из углеводородов (на Ваш выбор), приведенных в цепочке превращений (см. свой вариант). Рассчитайте массу углеводорода, при сгорании которого образуется 200 л оксида углерода(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если выход реакции составляет 95% (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балла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80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32113" y="4387922"/>
            <a:ext cx="5859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Д.С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Исаев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педагогических наук, 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Почетный работник сферы образования РФ,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химии высшей категории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43, Гимназия ТГМУ,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Тверь, Россия </a:t>
            </a:r>
          </a:p>
          <a:p>
            <a:pPr algn="ctr">
              <a:spcAft>
                <a:spcPts val="800"/>
              </a:spcAft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isaevds</a:t>
            </a:r>
            <a:r>
              <a:rPr lang="ru-RU" sz="20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2000" i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yandex</a:t>
            </a:r>
            <a:r>
              <a:rPr lang="ru-RU" sz="20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школа 4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3" y="92708"/>
            <a:ext cx="2709100" cy="270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r="14227"/>
          <a:stretch>
            <a:fillRect/>
          </a:stretch>
        </p:blipFill>
        <p:spPr bwMode="auto">
          <a:xfrm>
            <a:off x="9402965" y="92708"/>
            <a:ext cx="2578924" cy="251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841" r="142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21984" y="517005"/>
            <a:ext cx="759853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ОПЫТА </a:t>
            </a:r>
          </a:p>
          <a:p>
            <a:pPr algn="ctr">
              <a:spcAft>
                <a:spcPts val="800"/>
              </a:spcAft>
            </a:pPr>
            <a:r>
              <a:rPr lang="ru-RU" sz="3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ПОДГОТОВКИ РАБОТ </a:t>
            </a:r>
          </a:p>
          <a:p>
            <a:pPr algn="ctr">
              <a:spcAft>
                <a:spcPts val="800"/>
              </a:spcAft>
            </a:pPr>
            <a:r>
              <a:rPr lang="ru-RU" sz="3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ХИМИИ </a:t>
            </a:r>
          </a:p>
          <a:p>
            <a:pPr algn="ctr">
              <a:spcAft>
                <a:spcPts val="800"/>
              </a:spcAft>
            </a:pPr>
            <a:r>
              <a:rPr lang="ru-RU" sz="3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УЧАСТИЯ В КОНКУРСАХ РЕФЕРАТОВ И НАУЧНО-ИССЛЕДОВАТЕЛЬСКИХ РАБОТ</a:t>
            </a:r>
            <a:endParaRPr lang="ru-RU" sz="3600" cap="all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547" y="76143"/>
            <a:ext cx="11874321" cy="678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самостоятельной работы по химии: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 методам обучения: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 словесная; б) наглядная; в) практическая; г) интегративная; д) комбинированная.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По характеру деятельности (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особенностям познавательной деятельности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 копирующая,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репродуктивная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б) эвристическая,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вариативная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в) исследовательская,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творческая.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По форме (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особенностям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организации и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управления: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 фронтальная,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массовая, коллективная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б) групповая,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парная;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 индивидуальная,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индивидуализированная.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 форме выражения конечного результата: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 письменная; б) устная; в) графическая; г) материализованная.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 форме проведения: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 аудиторная; б) внеаудиторная; в) домашняя.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 По целевому назначению (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дидактическим задачам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 на изучение нового (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знаний и умений; б) на совершенствование (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закрепление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знаний и умений; в) на применение знаний и умений; г) на контроль (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знаний и умений.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 По типу учебных действий: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учебной, справочной, специальной литературой, с раздаточным, экскурсионным материалом, с наглядным пособием, работа над ошибками; б)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упражнений, домашнего, индивидуального заданий, практической, письменной проверочной, поисковой работы (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информационный поиск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кейс-задания, научно-исследовательской работы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в)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планов,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викторин,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тезисов, задач (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т.ч. олимпиадных), нестандартных / оригинальных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таблиц, схем, календарей, диаграмм, графиков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др. инфографики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дидактических игр,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глоссария, тематического портфолио, химического справочника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г)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химических бюллетеней, стенгазет,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журнала, граф-схемы, комикса, электронной химической газеты,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кабинета химии,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словарей, альбомов, выставок-витрин; д)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расчетных, экспериментальных, расчетно-экспериментальных задач, ребусов, кроссвордов,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кроссенсов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е)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плакатов, стендов, коллекций,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поделок, коллажей, рисунков, фотографий,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тренажеров; ж)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моделей, приборов, макетов, аппаратов; з)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сообщений, докладов, выступление с ними; и)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учителю в подготовке уроков, химических опытов, помощь отстающим товарищам; к)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рецензирование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устных и письменных ответов своих товарищей, качества выполнения ими химического эксперимента; л)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написание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рефератов, химических сочинений,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рассказов, эссе, сказок, стихов, текста песни, описание авторской конструкции прибора или установки,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конспектов, сценариев, статей (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т.ч. научной статьи, в СМИ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отчета о практической работе; м)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реферата, индивидуальной творческой работы,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итогового проекта по химии, научно-исследовательской работы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н) 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мультимедийной презентации, сайта (и его наполнение), обучающей программы, видеоролика проблемного химического эксперимента (и его монтаж), компьютерной анимации химического процесса, информационного буклета, учебного пособия, учебного (внеурочного) занятия, итогового проекта по химии.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 особенностям умственных действий: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 на анализ; б) на сравнение; в) на абстрагирование; г) на установление причинно-следственных связей; д) на обобщение.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921" y="985568"/>
            <a:ext cx="6096000" cy="4552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«Электролиз»</a:t>
            </a:r>
            <a:endParaRPr lang="ru-RU" sz="2000" b="1" i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179705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Электролиз («лизис» – разложение; «электро» – электрический ток) – окислительно-восстановительный процесс, протекающий на электродах при прохождении постоянного электрического тока через расплав или раствор электролита и сопровождающийся разложением расплавленного или растворенного вещества или воды.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электролитической ванны, в которой проводят электролиз приведена на рисунке (названия электродов запоминаем так: анод – положительно заряженный электрод, т.к. к нему движутся анионы – отрицательно заряженные ионы; катод – отрицательно заряженный электрод, т.к. к нему движутся катионы – положительно заряженные ионы) (см. ниже).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791" y="734095"/>
            <a:ext cx="4683398" cy="34901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4326414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Схема электролитической ванны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832" y="404042"/>
            <a:ext cx="6096000" cy="39149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электролиза: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электролиз расплавов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протекает просто (с точки зрения химии), но технологически сложно, т.к. происходит при очень высоких температурах;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электролиз растворов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протекает сложно (с точки зрения химии), т.к. в процессе электролиза участвует вода (технологически проще, чем электролиз расплава).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11 классе можно предложить учащимся решение задач по теме «Электролиз» с использованием закона Фарадея, тем более, что подобные задачи могут быть на экзамене по химии в форме ЕГЭ (комплексная задача линии №34) или в олимпиадных заданиях различного уровня: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709" y="609975"/>
            <a:ext cx="2399436" cy="1175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1171" y="2361501"/>
            <a:ext cx="4282389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где: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сила тока (А);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(с);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 Фарадея (96485,3 Кл/моль);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молярная масса (г/моль);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 отдаваемых или принимаемых электронов в процессе электролиза.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9" y="4765184"/>
            <a:ext cx="10418461" cy="15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1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54085" t="35482" r="5775" b="20402"/>
          <a:stretch/>
        </p:blipFill>
        <p:spPr>
          <a:xfrm>
            <a:off x="347730" y="0"/>
            <a:ext cx="6034958" cy="53060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544" y="118590"/>
            <a:ext cx="2487384" cy="352989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014818" y="3742600"/>
            <a:ext cx="3173413" cy="2862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i="1" dirty="0" smtClean="0">
                <a:latin typeface="tangak" panose="02000000000000000000" pitchFamily="50" charset="-52"/>
                <a:cs typeface="Times New Roman" panose="02020603050405020304" pitchFamily="18" charset="0"/>
              </a:rPr>
              <a:t>Майкл Фарадей (</a:t>
            </a:r>
            <a:r>
              <a:rPr lang="ru-RU" altLang="ru-RU" b="1" i="1" dirty="0" err="1" smtClean="0">
                <a:latin typeface="tangak" panose="02000000000000000000" pitchFamily="50" charset="-52"/>
                <a:cs typeface="Times New Roman" panose="02020603050405020304" pitchFamily="18" charset="0"/>
              </a:rPr>
              <a:t>Faraday</a:t>
            </a:r>
            <a:r>
              <a:rPr lang="ru-RU" altLang="ru-RU" b="1" i="1" dirty="0" smtClean="0">
                <a:latin typeface="tangak" panose="02000000000000000000" pitchFamily="50" charset="-52"/>
                <a:cs typeface="Times New Roman" panose="02020603050405020304" pitchFamily="18" charset="0"/>
              </a:rPr>
              <a:t>)</a:t>
            </a:r>
            <a:r>
              <a:rPr lang="ru-RU" altLang="ru-RU" b="1" dirty="0" smtClean="0">
                <a:latin typeface="tangak" panose="02000000000000000000" pitchFamily="50" charset="-52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angak" panose="02000000000000000000" pitchFamily="50" charset="-52"/>
                <a:cs typeface="Times New Roman" panose="02020603050405020304" pitchFamily="18" charset="0"/>
              </a:rPr>
              <a:t>(1791-1867) – английский физик-экспериментатор, химик. Член Лондонского королевского общества (1824), множества других научных организаций, в т.ч. иностранный почётный член Петербургской академии наук (1830)</a:t>
            </a:r>
            <a:endParaRPr lang="ru-RU" altLang="ru-RU" dirty="0" smtClean="0">
              <a:latin typeface="tangak" panose="02000000000000000000" pitchFamily="50" charset="-52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100417"/>
              </p:ext>
            </p:extLst>
          </p:nvPr>
        </p:nvGraphicFramePr>
        <p:xfrm>
          <a:off x="412123" y="5394960"/>
          <a:ext cx="6199505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911225">
                  <a:extLst>
                    <a:ext uri="{9D8B030D-6E8A-4147-A177-3AD203B41FA5}">
                      <a16:colId xmlns:a16="http://schemas.microsoft.com/office/drawing/2014/main" val="2720187279"/>
                    </a:ext>
                  </a:extLst>
                </a:gridCol>
                <a:gridCol w="5288280">
                  <a:extLst>
                    <a:ext uri="{9D8B030D-6E8A-4147-A177-3AD203B41FA5}">
                      <a16:colId xmlns:a16="http://schemas.microsoft.com/office/drawing/2014/main" val="35853514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Изобрел вольтметр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3553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Высказал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мысль 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единстве «сил» природы (различных видов энергии)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их взаимном превращении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870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Обнаружил явление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вращения плоскости поляризации света в магнитном поле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Открыл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диамагнетизм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впервые употребил термин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«магнитное поле»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324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Открыл </a:t>
                      </a:r>
                      <a:r>
                        <a:rPr lang="ru-RU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парамагнетизм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82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1833 – 1862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Являлся профессором химии Королевского института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77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 Фарадей умер 25 августа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27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3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662" t="18013" r="37253" b="17551"/>
          <a:stretch/>
        </p:blipFill>
        <p:spPr>
          <a:xfrm>
            <a:off x="321972" y="218940"/>
            <a:ext cx="4765183" cy="6284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824" t="35970" r="24260" b="26662"/>
          <a:stretch/>
        </p:blipFill>
        <p:spPr>
          <a:xfrm>
            <a:off x="5563673" y="2859110"/>
            <a:ext cx="6207618" cy="3644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5035" t="31085" r="24260" b="38810"/>
          <a:stretch/>
        </p:blipFill>
        <p:spPr>
          <a:xfrm>
            <a:off x="5589431" y="321972"/>
            <a:ext cx="6181860" cy="293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190" t="19333" r="23733" b="26002"/>
          <a:stretch/>
        </p:blipFill>
        <p:spPr>
          <a:xfrm>
            <a:off x="553789" y="98002"/>
            <a:ext cx="5795493" cy="4866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979" t="57889" r="23733" b="22701"/>
          <a:stretch/>
        </p:blipFill>
        <p:spPr>
          <a:xfrm>
            <a:off x="515156" y="4964805"/>
            <a:ext cx="5821251" cy="1728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3979" t="24879" r="38416" b="9628"/>
          <a:stretch/>
        </p:blipFill>
        <p:spPr>
          <a:xfrm>
            <a:off x="6838683" y="241225"/>
            <a:ext cx="4584879" cy="63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768" t="23558" r="23416" b="14646"/>
          <a:stretch/>
        </p:blipFill>
        <p:spPr>
          <a:xfrm>
            <a:off x="579553" y="90152"/>
            <a:ext cx="7203088" cy="6742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503" y="206062"/>
            <a:ext cx="2496514" cy="3480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984" y="3863662"/>
            <a:ext cx="2833352" cy="28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32113" y="4387922"/>
            <a:ext cx="5859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Д.С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Исаев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педагогических наук, 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Почетный работник сферы образования РФ,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химии высшей категории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43, Гимназия ТГМУ,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Тверь, Россия </a:t>
            </a:r>
          </a:p>
          <a:p>
            <a:pPr algn="ctr">
              <a:spcAft>
                <a:spcPts val="800"/>
              </a:spcAft>
            </a:pP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isaevds</a:t>
            </a:r>
            <a:r>
              <a:rPr lang="ru-RU" sz="20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2000" i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yandex</a:t>
            </a:r>
            <a:r>
              <a:rPr lang="ru-RU" sz="2000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37713" y="1596350"/>
            <a:ext cx="6319166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Рейтинговая работа по химии </a:t>
            </a:r>
          </a:p>
          <a:p>
            <a:pPr algn="ctr">
              <a:spcAft>
                <a:spcPts val="800"/>
              </a:spcAft>
            </a:pPr>
            <a:r>
              <a:rPr lang="ru-RU" sz="3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полугодие для учащихся 10 класса</a:t>
            </a:r>
            <a:endParaRPr lang="ru-RU" sz="3600" cap="all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школа 4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3" y="92708"/>
            <a:ext cx="2709100" cy="270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r="14227"/>
          <a:stretch>
            <a:fillRect/>
          </a:stretch>
        </p:blipFill>
        <p:spPr bwMode="auto">
          <a:xfrm>
            <a:off x="9402965" y="92708"/>
            <a:ext cx="2578924" cy="251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841" r="142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4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1678</Words>
  <Application>Microsoft Office PowerPoint</Application>
  <PresentationFormat>Широкоэкранный</PresentationFormat>
  <Paragraphs>73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tangak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УВР</dc:creator>
  <cp:lastModifiedBy>УВР</cp:lastModifiedBy>
  <cp:revision>27</cp:revision>
  <dcterms:created xsi:type="dcterms:W3CDTF">2023-03-23T18:15:46Z</dcterms:created>
  <dcterms:modified xsi:type="dcterms:W3CDTF">2026-04-02T13:59:31Z</dcterms:modified>
</cp:coreProperties>
</file>